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2" Type="http://schemas.openxmlformats.org/package/2006/relationships/metadata/thumbnail" Target="docProps/thumbnail.jpeg" /><Relationship Id="rId3" Type="http://schemas.openxmlformats.org/package/2006/relationships/metadata/core-properties" Target="docProps/core.xml" /><Relationship Id="rId4" Type="http://schemas.openxmlformats.org/officeDocument/2006/relationships/extended-properties" Target="docProps/app.xml" /><Relationship Id="rId5" Type="http://schemas.openxmlformats.org/officeDocument/2006/relationships/custom-properties" Target="docProps/custom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2"/>
  </p:sldMasterIdLst>
  <p:notesMasterIdLst>
    <p:notesMasterId r:id="rId3"/>
  </p:notesMasterIdLst>
  <p:handoutMasterIdLst>
    <p:handoutMasterId r:id="rId4"/>
  </p:handoutMasterIdLst>
  <p:sldIdLst>
    <p:sldId id="256" r:id="rId5"/>
    <p:sldId id="257" r:id="rId6"/>
  </p:sldIdLst>
  <p:sldSz cx="7199313" cy="104394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CC"/>
    <a:srgbClr val="FF3399"/>
    <a:srgbClr val="0000FF"/>
    <a:srgbClr val="FFECD9"/>
    <a:srgbClr val="FFFFCC"/>
    <a:srgbClr val="E5FFE5"/>
    <a:srgbClr val="CCFFFF"/>
    <a:srgbClr val="99FF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淡色スタイル 1 - アクセント 3">
    <a:wholeTbl>
      <a:tcTxStyle>
        <a:fontRef idx="minor">
          <a:srgbClr val="00000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rgbClr val="00000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スタイルなし、表のグリッド線あり">
    <a:wholeTbl>
      <a:tcTxStyle>
        <a:fontRef idx="minor">
          <a:srgbClr val="00000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淡色スタイル 2 - アクセント 2">
    <a:wholeTbl>
      <a:tcTxStyle>
        <a:fontRef idx="minor">
          <a:srgbClr val="00000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rgbClr val="00000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淡色スタイル 2 - アクセント 1">
    <a:wholeTbl>
      <a:tcTxStyle>
        <a:fontRef idx="minor">
          <a:srgbClr val="00000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rgbClr val="00000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中間スタイル 4 - アクセント 1">
    <a:wholeTbl>
      <a:tcTxStyle>
        <a:fontRef idx="minor">
          <a:srgbClr val="00000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中間スタイル 4 - アクセント 2">
    <a:wholeTbl>
      <a:tcTxStyle>
        <a:fontRef idx="minor">
          <a:srgbClr val="00000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5BE263C-DBD7-4A20-BB59-AAB30ACAA65A}" styleName="中間スタイル 3 - アクセント 2">
    <a:wholeTbl>
      <a:tcTxStyle>
        <a:fontRef idx="minor">
          <a:srgbClr val="00000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rgbClr val="000000"/>
        </a:fontRef>
        <a:schemeClr val="dk1"/>
      </a:tcTxStyle>
      <a:tcStyle>
        <a:tcBdr/>
      </a:tcStyle>
    </a:seCell>
    <a:swCell>
      <a:tcTxStyle b="on">
        <a:fontRef idx="minor">
          <a:srgbClr val="000000"/>
        </a:fontRef>
        <a:schemeClr val="dk1"/>
      </a:tcTxStyle>
      <a:tcStyle>
        <a:tcBdr/>
      </a:tcStyle>
    </a:swCell>
    <a:firstRow>
      <a:tcTxStyle b="on">
        <a:fontRef idx="minor">
          <a:srgbClr val="00000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テーマ スタイル 1 - アクセント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rgbClr val="00000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rgbClr val="00000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8"/>
    <p:restoredTop sz="94660"/>
  </p:normalViewPr>
  <p:slideViewPr>
    <p:cSldViewPr snapToGrid="0">
      <p:cViewPr varScale="1">
        <p:scale>
          <a:sx n="71" d="100"/>
          <a:sy n="71" d="100"/>
        </p:scale>
        <p:origin x="-3180" y="-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presProps" Target="presProps.xml" /><Relationship Id="rId8" Type="http://schemas.openxmlformats.org/officeDocument/2006/relationships/viewProps" Target="viewProps.xml" /><Relationship Id="rId9" Type="http://schemas.openxmlformats.org/officeDocument/2006/relationships/tableStyles" Target="tableStyles.xml" /></Relationships>
</file>

<file path=ppt/handoutMasters/_rels/handoutMaster1.xml.rels><?xml version="1.0" encoding="UTF-8"?>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8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A8B23-49FE-4EC5-BA55-C6A08B88BC8A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1109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10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A444D9-7C2A-42E1-8EB7-554D7046BF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25237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1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CE95F4-6AE1-48C5-9783-632929562201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1102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43138" y="1241425"/>
            <a:ext cx="23114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103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104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5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B0643-8C91-45A1-A136-C90B5D5DFF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9879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83634" rtl="0" eaLnBrk="1" latinLnBrk="0" hangingPunct="1">
      <a:defRPr kumimoji="1" sz="1159" kern="1200">
        <a:solidFill>
          <a:schemeClr val="tx1"/>
        </a:solidFill>
        <a:latin typeface="+mn-lt"/>
        <a:ea typeface="+mn-ea"/>
        <a:cs typeface="+mn-cs"/>
      </a:defRPr>
    </a:lvl1pPr>
    <a:lvl2pPr marL="441817" algn="l" defTabSz="883634" rtl="0" eaLnBrk="1" latinLnBrk="0" hangingPunct="1">
      <a:defRPr kumimoji="1" sz="1159" kern="1200">
        <a:solidFill>
          <a:schemeClr val="tx1"/>
        </a:solidFill>
        <a:latin typeface="+mn-lt"/>
        <a:ea typeface="+mn-ea"/>
        <a:cs typeface="+mn-cs"/>
      </a:defRPr>
    </a:lvl2pPr>
    <a:lvl3pPr marL="883634" algn="l" defTabSz="883634" rtl="0" eaLnBrk="1" latinLnBrk="0" hangingPunct="1">
      <a:defRPr kumimoji="1" sz="1159" kern="1200">
        <a:solidFill>
          <a:schemeClr val="tx1"/>
        </a:solidFill>
        <a:latin typeface="+mn-lt"/>
        <a:ea typeface="+mn-ea"/>
        <a:cs typeface="+mn-cs"/>
      </a:defRPr>
    </a:lvl3pPr>
    <a:lvl4pPr marL="1325451" algn="l" defTabSz="883634" rtl="0" eaLnBrk="1" latinLnBrk="0" hangingPunct="1">
      <a:defRPr kumimoji="1" sz="1159" kern="1200">
        <a:solidFill>
          <a:schemeClr val="tx1"/>
        </a:solidFill>
        <a:latin typeface="+mn-lt"/>
        <a:ea typeface="+mn-ea"/>
        <a:cs typeface="+mn-cs"/>
      </a:defRPr>
    </a:lvl4pPr>
    <a:lvl5pPr marL="1767268" algn="l" defTabSz="883634" rtl="0" eaLnBrk="1" latinLnBrk="0" hangingPunct="1">
      <a:defRPr kumimoji="1" sz="1159" kern="1200">
        <a:solidFill>
          <a:schemeClr val="tx1"/>
        </a:solidFill>
        <a:latin typeface="+mn-lt"/>
        <a:ea typeface="+mn-ea"/>
        <a:cs typeface="+mn-cs"/>
      </a:defRPr>
    </a:lvl5pPr>
    <a:lvl6pPr marL="2209085" algn="l" defTabSz="883634" rtl="0" eaLnBrk="1" latinLnBrk="0" hangingPunct="1">
      <a:defRPr kumimoji="1" sz="1159" kern="1200">
        <a:solidFill>
          <a:schemeClr val="tx1"/>
        </a:solidFill>
        <a:latin typeface="+mn-lt"/>
        <a:ea typeface="+mn-ea"/>
        <a:cs typeface="+mn-cs"/>
      </a:defRPr>
    </a:lvl6pPr>
    <a:lvl7pPr marL="2650902" algn="l" defTabSz="883634" rtl="0" eaLnBrk="1" latinLnBrk="0" hangingPunct="1">
      <a:defRPr kumimoji="1" sz="1159" kern="1200">
        <a:solidFill>
          <a:schemeClr val="tx1"/>
        </a:solidFill>
        <a:latin typeface="+mn-lt"/>
        <a:ea typeface="+mn-ea"/>
        <a:cs typeface="+mn-cs"/>
      </a:defRPr>
    </a:lvl7pPr>
    <a:lvl8pPr marL="3092718" algn="l" defTabSz="883634" rtl="0" eaLnBrk="1" latinLnBrk="0" hangingPunct="1">
      <a:defRPr kumimoji="1" sz="1159" kern="1200">
        <a:solidFill>
          <a:schemeClr val="tx1"/>
        </a:solidFill>
        <a:latin typeface="+mn-lt"/>
        <a:ea typeface="+mn-ea"/>
        <a:cs typeface="+mn-cs"/>
      </a:defRPr>
    </a:lvl8pPr>
    <a:lvl9pPr marL="3534536" algn="l" defTabSz="883634" rtl="0" eaLnBrk="1" latinLnBrk="0" hangingPunct="1">
      <a:defRPr kumimoji="1" sz="115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243138" y="1241425"/>
            <a:ext cx="2311400" cy="3349625"/>
          </a:xfrm>
        </p:spPr>
      </p:sp>
      <p:sp>
        <p:nvSpPr>
          <p:cNvPr id="1129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1130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B0643-8C91-45A1-A136-C90B5D5DFF31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7574213"/>
      </p:ext>
    </p:extLst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itle 1"/>
          <p:cNvSpPr>
            <a:spLocks noGrp="1"/>
          </p:cNvSpPr>
          <p:nvPr>
            <p:ph type="ctrTitle"/>
          </p:nvPr>
        </p:nvSpPr>
        <p:spPr>
          <a:xfrm>
            <a:off x="539949" y="1708486"/>
            <a:ext cx="6119416" cy="3634458"/>
          </a:xfrm>
        </p:spPr>
        <p:txBody>
          <a:bodyPr anchor="b"/>
          <a:lstStyle>
            <a:lvl1pPr algn="ctr">
              <a:defRPr sz="4724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32" name="Subtitle 2"/>
          <p:cNvSpPr>
            <a:spLocks noGrp="1"/>
          </p:cNvSpPr>
          <p:nvPr>
            <p:ph type="subTitle" idx="1"/>
          </p:nvPr>
        </p:nvSpPr>
        <p:spPr>
          <a:xfrm>
            <a:off x="899914" y="5483102"/>
            <a:ext cx="5399485" cy="2520438"/>
          </a:xfr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103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D735C-3F47-415A-94C8-1C8D2D8CF545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103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3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F299-101D-4866-8009-3EE626D589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1857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8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9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D735C-3F47-415A-94C8-1C8D2D8CF545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109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F299-101D-4866-8009-3EE626D589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3533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Vertical Title 1"/>
          <p:cNvSpPr>
            <a:spLocks noGrp="1"/>
          </p:cNvSpPr>
          <p:nvPr>
            <p:ph type="title" orient="vert"/>
          </p:nvPr>
        </p:nvSpPr>
        <p:spPr>
          <a:xfrm>
            <a:off x="5152009" y="555801"/>
            <a:ext cx="1552352" cy="8846909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9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555801"/>
            <a:ext cx="4567064" cy="8846909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9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D735C-3F47-415A-94C8-1C8D2D8CF545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109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F299-101D-4866-8009-3EE626D589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5962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3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D735C-3F47-415A-94C8-1C8D2D8CF545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104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F299-101D-4866-8009-3EE626D589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1058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Title 1"/>
          <p:cNvSpPr>
            <a:spLocks noGrp="1"/>
          </p:cNvSpPr>
          <p:nvPr>
            <p:ph type="title"/>
          </p:nvPr>
        </p:nvSpPr>
        <p:spPr>
          <a:xfrm>
            <a:off x="491204" y="2602603"/>
            <a:ext cx="6209407" cy="4342500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44" name="Text Placeholder 2"/>
          <p:cNvSpPr>
            <a:spLocks noGrp="1"/>
          </p:cNvSpPr>
          <p:nvPr>
            <p:ph type="body" idx="1"/>
          </p:nvPr>
        </p:nvSpPr>
        <p:spPr>
          <a:xfrm>
            <a:off x="491204" y="6986185"/>
            <a:ext cx="6209407" cy="2283618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/>
                </a:solidFill>
              </a:defRPr>
            </a:lvl1pPr>
            <a:lvl2pPr marL="35995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1990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3pPr>
            <a:lvl4pPr marL="107986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39814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79976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5972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1967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7962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104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D735C-3F47-415A-94C8-1C8D2D8CF545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104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F299-101D-4866-8009-3EE626D589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6939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50" name="Content Placeholder 2"/>
          <p:cNvSpPr>
            <a:spLocks noGrp="1"/>
          </p:cNvSpPr>
          <p:nvPr>
            <p:ph sz="half" idx="1"/>
          </p:nvPr>
        </p:nvSpPr>
        <p:spPr>
          <a:xfrm>
            <a:off x="494953" y="2779007"/>
            <a:ext cx="3059708" cy="662370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51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2779007"/>
            <a:ext cx="3059708" cy="662370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5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D735C-3F47-415A-94C8-1C8D2D8CF545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105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5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F299-101D-4866-8009-3EE626D589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0283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Title 1"/>
          <p:cNvSpPr>
            <a:spLocks noGrp="1"/>
          </p:cNvSpPr>
          <p:nvPr>
            <p:ph type="title"/>
          </p:nvPr>
        </p:nvSpPr>
        <p:spPr>
          <a:xfrm>
            <a:off x="495891" y="555804"/>
            <a:ext cx="6209407" cy="2017801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57" name="Text Placeholder 2"/>
          <p:cNvSpPr>
            <a:spLocks noGrp="1"/>
          </p:cNvSpPr>
          <p:nvPr>
            <p:ph type="body" idx="1"/>
          </p:nvPr>
        </p:nvSpPr>
        <p:spPr>
          <a:xfrm>
            <a:off x="495891" y="2559104"/>
            <a:ext cx="3045646" cy="1254177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1058" name="Content Placeholder 3"/>
          <p:cNvSpPr>
            <a:spLocks noGrp="1"/>
          </p:cNvSpPr>
          <p:nvPr>
            <p:ph sz="half" idx="2"/>
          </p:nvPr>
        </p:nvSpPr>
        <p:spPr>
          <a:xfrm>
            <a:off x="495891" y="3813281"/>
            <a:ext cx="3045646" cy="56087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5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2559104"/>
            <a:ext cx="3060646" cy="1254177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1060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3813281"/>
            <a:ext cx="3060646" cy="56087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6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D735C-3F47-415A-94C8-1C8D2D8CF545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106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F299-101D-4866-8009-3EE626D589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8914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6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D735C-3F47-415A-94C8-1C8D2D8CF545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106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F299-101D-4866-8009-3EE626D589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1031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D735C-3F47-415A-94C8-1C8D2D8CF545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107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F299-101D-4866-8009-3EE626D589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711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Title 1"/>
          <p:cNvSpPr>
            <a:spLocks noGrp="1"/>
          </p:cNvSpPr>
          <p:nvPr>
            <p:ph type="title"/>
          </p:nvPr>
        </p:nvSpPr>
        <p:spPr>
          <a:xfrm>
            <a:off x="495890" y="695960"/>
            <a:ext cx="2321966" cy="2435860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75" name="Content Placeholder 2"/>
          <p:cNvSpPr>
            <a:spLocks noGrp="1"/>
          </p:cNvSpPr>
          <p:nvPr>
            <p:ph idx="1"/>
          </p:nvPr>
        </p:nvSpPr>
        <p:spPr>
          <a:xfrm>
            <a:off x="3060646" y="1503083"/>
            <a:ext cx="3644652" cy="7418740"/>
          </a:xfrm>
        </p:spPr>
        <p:txBody>
          <a:bodyPr/>
          <a:lstStyle>
            <a:lvl1pPr>
              <a:defRPr sz="2519"/>
            </a:lvl1pPr>
            <a:lvl2pPr>
              <a:defRPr sz="2204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76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3131820"/>
            <a:ext cx="2321966" cy="5802084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107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D735C-3F47-415A-94C8-1C8D2D8CF545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107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F299-101D-4866-8009-3EE626D589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6720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Title 1"/>
          <p:cNvSpPr>
            <a:spLocks noGrp="1"/>
          </p:cNvSpPr>
          <p:nvPr>
            <p:ph type="title"/>
          </p:nvPr>
        </p:nvSpPr>
        <p:spPr>
          <a:xfrm>
            <a:off x="495890" y="695960"/>
            <a:ext cx="2321966" cy="2435860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82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6" y="1503083"/>
            <a:ext cx="3644652" cy="7418740"/>
          </a:xfrm>
        </p:spPr>
        <p:txBody>
          <a:bodyPr anchor="t"/>
          <a:lstStyle>
            <a:lvl1pPr marL="0" indent="0">
              <a:buNone/>
              <a:defRPr sz="2519"/>
            </a:lvl1pPr>
            <a:lvl2pPr marL="359954" indent="0">
              <a:buNone/>
              <a:defRPr sz="2204"/>
            </a:lvl2pPr>
            <a:lvl3pPr marL="719907" indent="0">
              <a:buNone/>
              <a:defRPr sz="1890"/>
            </a:lvl3pPr>
            <a:lvl4pPr marL="1079861" indent="0">
              <a:buNone/>
              <a:defRPr sz="1575"/>
            </a:lvl4pPr>
            <a:lvl5pPr marL="1439814" indent="0">
              <a:buNone/>
              <a:defRPr sz="1575"/>
            </a:lvl5pPr>
            <a:lvl6pPr marL="1799768" indent="0">
              <a:buNone/>
              <a:defRPr sz="1575"/>
            </a:lvl6pPr>
            <a:lvl7pPr marL="2159721" indent="0">
              <a:buNone/>
              <a:defRPr sz="1575"/>
            </a:lvl7pPr>
            <a:lvl8pPr marL="2519675" indent="0">
              <a:buNone/>
              <a:defRPr sz="1575"/>
            </a:lvl8pPr>
            <a:lvl9pPr marL="2879628" indent="0">
              <a:buNone/>
              <a:defRPr sz="1575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1083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3131820"/>
            <a:ext cx="2321966" cy="5802084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108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D735C-3F47-415A-94C8-1C8D2D8CF545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108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8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F299-101D-4866-8009-3EE626D589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7353116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Title Placeholder 1"/>
          <p:cNvSpPr>
            <a:spLocks noGrp="1"/>
          </p:cNvSpPr>
          <p:nvPr>
            <p:ph type="title"/>
          </p:nvPr>
        </p:nvSpPr>
        <p:spPr>
          <a:xfrm>
            <a:off x="494953" y="555804"/>
            <a:ext cx="6209407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>
          <a:xfrm>
            <a:off x="494953" y="2779007"/>
            <a:ext cx="6209407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27" name="Date Placeholder 3"/>
          <p:cNvSpPr>
            <a:spLocks noGrp="1"/>
          </p:cNvSpPr>
          <p:nvPr>
            <p:ph type="dt" sz="half" idx="2"/>
          </p:nvPr>
        </p:nvSpPr>
        <p:spPr>
          <a:xfrm>
            <a:off x="494953" y="9675780"/>
            <a:ext cx="1619845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D735C-3F47-415A-94C8-1C8D2D8CF545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102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4773" y="9675780"/>
            <a:ext cx="2429768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02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4515" y="9675780"/>
            <a:ext cx="1619845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BF299-101D-4866-8009-3EE626D589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0493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719907" rtl="0" eaLnBrk="1" latinLnBrk="0" hangingPunct="1">
        <a:lnSpc>
          <a:spcPct val="90000"/>
        </a:lnSpc>
        <a:spcBef>
          <a:spcPct val="0"/>
        </a:spcBef>
        <a:buNone/>
        <a:defRPr kumimoji="1"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7" indent="-179977" algn="l" defTabSz="71990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kumimoji="1" sz="2204" kern="1200">
          <a:solidFill>
            <a:schemeClr val="tx1"/>
          </a:solidFill>
          <a:latin typeface="+mn-lt"/>
          <a:ea typeface="+mn-ea"/>
          <a:cs typeface="+mn-cs"/>
        </a:defRPr>
      </a:lvl1pPr>
      <a:lvl2pPr marL="539930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884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37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791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74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698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652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60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54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07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861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814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768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721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675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628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Layout" Target="../slideLayouts/slideLayout7.xml" /><Relationship Id="rId4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image" Target="../media/image3.png" /><Relationship Id="rId2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正方形/長方形 5"/>
          <p:cNvSpPr/>
          <p:nvPr/>
        </p:nvSpPr>
        <p:spPr>
          <a:xfrm>
            <a:off x="746370" y="1432285"/>
            <a:ext cx="6079732" cy="422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kumimoji="1" lang="ja-JP" altLang="en-US" sz="954" dirty="0">
                <a:solidFill>
                  <a:schemeClr val="tx1"/>
                </a:solidFill>
              </a:rPr>
              <a:t>　</a:t>
            </a:r>
            <a:r>
              <a:rPr kumimoji="1" lang="ja-JP" altLang="en-US" sz="1300" dirty="0">
                <a:solidFill>
                  <a:schemeClr val="tx1"/>
                </a:solidFill>
              </a:rPr>
              <a:t>一戸町では、がん患者の方の身体的・精神的な負担や社会生活上の不安を和らげるため、ウィッグ</a:t>
            </a:r>
            <a:r>
              <a:rPr kumimoji="1" lang="ja-JP" altLang="en-US" sz="1300" smtClean="0">
                <a:solidFill>
                  <a:schemeClr val="tx1"/>
                </a:solidFill>
              </a:rPr>
              <a:t>や胸部補整</a:t>
            </a:r>
            <a:r>
              <a:rPr kumimoji="1" lang="ja-JP" altLang="en-US" sz="1300">
                <a:solidFill>
                  <a:schemeClr val="tx1"/>
                </a:solidFill>
              </a:rPr>
              <a:t>具</a:t>
            </a:r>
            <a:r>
              <a:rPr kumimoji="1" lang="ja-JP" altLang="en-US" sz="1300" smtClean="0">
                <a:solidFill>
                  <a:schemeClr val="tx1"/>
                </a:solidFill>
              </a:rPr>
              <a:t>購入費</a:t>
            </a:r>
            <a:r>
              <a:rPr kumimoji="1" lang="ja-JP" altLang="en-US" sz="1300" dirty="0">
                <a:solidFill>
                  <a:schemeClr val="tx1"/>
                </a:solidFill>
              </a:rPr>
              <a:t>の助成を行っています。</a:t>
            </a:r>
          </a:p>
        </p:txBody>
      </p:sp>
      <p:sp>
        <p:nvSpPr>
          <p:cNvPr id="1113" name="正方形/長方形 6"/>
          <p:cNvSpPr/>
          <p:nvPr/>
        </p:nvSpPr>
        <p:spPr>
          <a:xfrm>
            <a:off x="688455" y="2284045"/>
            <a:ext cx="5974067" cy="8728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kumimoji="1" lang="ja-JP" altLang="en-US" sz="1200" dirty="0">
                <a:solidFill>
                  <a:schemeClr val="tx1"/>
                </a:solidFill>
              </a:rPr>
              <a:t>１</a:t>
            </a:r>
            <a:r>
              <a:rPr kumimoji="1" lang="ja-JP" altLang="en-US" sz="1200" dirty="0" smtClean="0">
                <a:solidFill>
                  <a:schemeClr val="tx1"/>
                </a:solidFill>
              </a:rPr>
              <a:t>．一戸</a:t>
            </a:r>
            <a:r>
              <a:rPr kumimoji="1" lang="ja-JP" altLang="en-US" sz="1200" dirty="0">
                <a:solidFill>
                  <a:schemeClr val="tx1"/>
                </a:solidFill>
              </a:rPr>
              <a:t>町内に住所を有している方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</a:rPr>
              <a:t>２</a:t>
            </a:r>
            <a:r>
              <a:rPr kumimoji="1" lang="ja-JP" altLang="en-US" sz="1200" dirty="0" smtClean="0">
                <a:solidFill>
                  <a:schemeClr val="tx1"/>
                </a:solidFill>
              </a:rPr>
              <a:t>．がん</a:t>
            </a:r>
            <a:r>
              <a:rPr kumimoji="1" lang="ja-JP" altLang="en-US" sz="1200" dirty="0">
                <a:solidFill>
                  <a:schemeClr val="tx1"/>
                </a:solidFill>
              </a:rPr>
              <a:t>と診断され、その治療を受けた</a:t>
            </a:r>
            <a:r>
              <a:rPr kumimoji="1" lang="ja-JP" altLang="en-US" sz="1200" dirty="0" smtClean="0">
                <a:solidFill>
                  <a:schemeClr val="tx1"/>
                </a:solidFill>
              </a:rPr>
              <a:t>方、また</a:t>
            </a:r>
            <a:r>
              <a:rPr kumimoji="1" lang="ja-JP" altLang="en-US" sz="1200" dirty="0">
                <a:solidFill>
                  <a:schemeClr val="tx1"/>
                </a:solidFill>
              </a:rPr>
              <a:t>は現在受けている方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</a:rPr>
              <a:t>３．</a:t>
            </a:r>
            <a:r>
              <a:rPr kumimoji="1" lang="ja-JP" altLang="en-US" sz="1200" dirty="0" smtClean="0">
                <a:solidFill>
                  <a:schemeClr val="tx1"/>
                </a:solidFill>
              </a:rPr>
              <a:t>がん治療</a:t>
            </a:r>
            <a:r>
              <a:rPr kumimoji="1" lang="ja-JP" altLang="en-US" sz="1200" dirty="0">
                <a:solidFill>
                  <a:schemeClr val="tx1"/>
                </a:solidFill>
              </a:rPr>
              <a:t>による外見の変化（脱毛、乳房の変形等）を</a:t>
            </a:r>
            <a:r>
              <a:rPr kumimoji="1" lang="ja-JP" altLang="en-US" sz="1200" dirty="0" smtClean="0">
                <a:solidFill>
                  <a:schemeClr val="tx1"/>
                </a:solidFill>
              </a:rPr>
              <a:t>補う補整</a:t>
            </a:r>
            <a:r>
              <a:rPr kumimoji="1" lang="ja-JP" altLang="en-US" sz="1200" dirty="0">
                <a:solidFill>
                  <a:schemeClr val="tx1"/>
                </a:solidFill>
              </a:rPr>
              <a:t>具</a:t>
            </a:r>
            <a:r>
              <a:rPr kumimoji="1" lang="ja-JP" altLang="en-US" sz="1200" dirty="0" smtClean="0">
                <a:solidFill>
                  <a:schemeClr val="tx1"/>
                </a:solidFill>
              </a:rPr>
              <a:t>を</a:t>
            </a:r>
            <a:r>
              <a:rPr kumimoji="1" lang="ja-JP" altLang="en-US" sz="1200" dirty="0">
                <a:solidFill>
                  <a:schemeClr val="tx1"/>
                </a:solidFill>
              </a:rPr>
              <a:t>購入した方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</a:rPr>
              <a:t>４．申請</a:t>
            </a:r>
            <a:r>
              <a:rPr kumimoji="1" lang="ja-JP" altLang="en-US" sz="1200" dirty="0" smtClean="0">
                <a:solidFill>
                  <a:schemeClr val="tx1"/>
                </a:solidFill>
              </a:rPr>
              <a:t>する補整具につ</a:t>
            </a:r>
            <a:r>
              <a:rPr kumimoji="1" lang="ja-JP" altLang="en-US" sz="1200" dirty="0">
                <a:solidFill>
                  <a:schemeClr val="tx1"/>
                </a:solidFill>
              </a:rPr>
              <a:t>いて、他の都道府県や市町村の助成を受けていない方</a:t>
            </a:r>
          </a:p>
        </p:txBody>
      </p:sp>
      <p:sp>
        <p:nvSpPr>
          <p:cNvPr id="1114" name="角丸四角形 7"/>
          <p:cNvSpPr/>
          <p:nvPr/>
        </p:nvSpPr>
        <p:spPr>
          <a:xfrm>
            <a:off x="661310" y="1982994"/>
            <a:ext cx="4088245" cy="324312"/>
          </a:xfrm>
          <a:prstGeom prst="roundRect">
            <a:avLst/>
          </a:prstGeom>
          <a:solidFill>
            <a:srgbClr val="FFDCB9"/>
          </a:solidFill>
          <a:ln w="2540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kumimoji="1" lang="ja-JP" altLang="en-US" sz="1300" b="1" dirty="0" smtClean="0">
                <a:solidFill>
                  <a:schemeClr val="tx1"/>
                </a:solidFill>
              </a:rPr>
              <a:t>対象となる方　　</a:t>
            </a:r>
            <a:r>
              <a:rPr kumimoji="1" lang="en-US" altLang="ja-JP" sz="1300" b="1" dirty="0" smtClean="0">
                <a:solidFill>
                  <a:schemeClr val="tx1"/>
                </a:solidFill>
              </a:rPr>
              <a:t>※</a:t>
            </a:r>
            <a:r>
              <a:rPr kumimoji="1" lang="ja-JP" altLang="en-US" sz="1300" b="1" dirty="0" smtClean="0">
                <a:solidFill>
                  <a:schemeClr val="tx1"/>
                </a:solidFill>
              </a:rPr>
              <a:t>以下</a:t>
            </a:r>
            <a:r>
              <a:rPr kumimoji="1" lang="ja-JP" altLang="en-US" sz="1300" b="1" dirty="0">
                <a:solidFill>
                  <a:schemeClr val="tx1"/>
                </a:solidFill>
              </a:rPr>
              <a:t>の項目全てに該当する</a:t>
            </a:r>
            <a:r>
              <a:rPr kumimoji="1" lang="ja-JP" altLang="en-US" sz="1300" b="1" dirty="0" smtClean="0">
                <a:solidFill>
                  <a:schemeClr val="tx1"/>
                </a:solidFill>
              </a:rPr>
              <a:t>方</a:t>
            </a:r>
            <a:endParaRPr kumimoji="1" lang="ja-JP" altLang="en-US" sz="1300" b="1" dirty="0">
              <a:solidFill>
                <a:schemeClr val="tx1"/>
              </a:solidFill>
            </a:endParaRPr>
          </a:p>
        </p:txBody>
      </p:sp>
      <p:sp>
        <p:nvSpPr>
          <p:cNvPr id="1115" name="角丸四角形 8"/>
          <p:cNvSpPr/>
          <p:nvPr/>
        </p:nvSpPr>
        <p:spPr>
          <a:xfrm>
            <a:off x="674625" y="3231372"/>
            <a:ext cx="1343416" cy="316299"/>
          </a:xfrm>
          <a:prstGeom prst="roundRect">
            <a:avLst/>
          </a:prstGeom>
          <a:solidFill>
            <a:srgbClr val="FFDCB9"/>
          </a:solidFill>
          <a:ln w="2540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kumimoji="1" lang="ja-JP" altLang="en-US" sz="1300" b="1" dirty="0">
                <a:solidFill>
                  <a:schemeClr val="tx1"/>
                </a:solidFill>
              </a:rPr>
              <a:t>補助対象と金額</a:t>
            </a:r>
          </a:p>
        </p:txBody>
      </p:sp>
      <p:sp>
        <p:nvSpPr>
          <p:cNvPr id="1116" name="正方形/長方形 9"/>
          <p:cNvSpPr/>
          <p:nvPr/>
        </p:nvSpPr>
        <p:spPr>
          <a:xfrm>
            <a:off x="661310" y="3481064"/>
            <a:ext cx="5847785" cy="695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kumimoji="1" lang="ja-JP" altLang="en-US" sz="1200" dirty="0">
                <a:solidFill>
                  <a:schemeClr val="tx1"/>
                </a:solidFill>
              </a:rPr>
              <a:t>・補助の対象は、</a:t>
            </a:r>
            <a:r>
              <a:rPr kumimoji="1" lang="ja-JP" altLang="en-US" sz="1200" b="1" u="sng" dirty="0" smtClean="0">
                <a:solidFill>
                  <a:schemeClr val="tx1"/>
                </a:solidFill>
              </a:rPr>
              <a:t>令和６年</a:t>
            </a:r>
            <a:r>
              <a:rPr kumimoji="1" lang="ja-JP" altLang="en-US" sz="1200" b="1" u="sng" dirty="0">
                <a:solidFill>
                  <a:schemeClr val="tx1"/>
                </a:solidFill>
              </a:rPr>
              <a:t>４月１日以降</a:t>
            </a:r>
            <a:r>
              <a:rPr kumimoji="1" lang="ja-JP" altLang="en-US" sz="1200" dirty="0">
                <a:solidFill>
                  <a:schemeClr val="tx1"/>
                </a:solidFill>
              </a:rPr>
              <a:t>に購入した下記の</a:t>
            </a:r>
            <a:r>
              <a:rPr kumimoji="1" lang="ja-JP" altLang="en-US" sz="1200" dirty="0" smtClean="0">
                <a:solidFill>
                  <a:schemeClr val="tx1"/>
                </a:solidFill>
              </a:rPr>
              <a:t>医療用補整具です</a:t>
            </a:r>
            <a:r>
              <a:rPr kumimoji="1" lang="ja-JP" altLang="en-US" sz="1200" dirty="0">
                <a:solidFill>
                  <a:schemeClr val="tx1"/>
                </a:solidFill>
              </a:rPr>
              <a:t>。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</a:rPr>
              <a:t>・対象ごとに、</a:t>
            </a:r>
            <a:r>
              <a:rPr kumimoji="1" lang="ja-JP" altLang="en-US" sz="1200" b="1" u="sng" dirty="0">
                <a:solidFill>
                  <a:schemeClr val="tx1"/>
                </a:solidFill>
              </a:rPr>
              <a:t>購入費の全額を上限額まで</a:t>
            </a:r>
            <a:r>
              <a:rPr kumimoji="1" lang="ja-JP" altLang="en-US" sz="1200" dirty="0">
                <a:solidFill>
                  <a:schemeClr val="tx1"/>
                </a:solidFill>
              </a:rPr>
              <a:t>助成します。（</a:t>
            </a:r>
            <a:r>
              <a:rPr kumimoji="1" lang="en-US" altLang="ja-JP" sz="1200" dirty="0">
                <a:solidFill>
                  <a:schemeClr val="tx1"/>
                </a:solidFill>
              </a:rPr>
              <a:t>1,000</a:t>
            </a:r>
            <a:r>
              <a:rPr kumimoji="1" lang="ja-JP" altLang="en-US" sz="1200" dirty="0">
                <a:solidFill>
                  <a:schemeClr val="tx1"/>
                </a:solidFill>
              </a:rPr>
              <a:t>円未満切捨）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</a:rPr>
              <a:t>・対象ごとに、補助を受けられる回数が限られています。</a:t>
            </a:r>
          </a:p>
        </p:txBody>
      </p:sp>
      <p:graphicFrame>
        <p:nvGraphicFramePr>
          <p:cNvPr id="1117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905235"/>
              </p:ext>
            </p:extLst>
          </p:nvPr>
        </p:nvGraphicFramePr>
        <p:xfrm>
          <a:off x="674625" y="4105020"/>
          <a:ext cx="5961806" cy="129852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1092">
                  <a:extLst>
                    <a:ext uri="{9D8B030D-6E8A-4147-A177-3AD203B41FA5}"/>
                  </a:extLst>
                </a:gridCol>
                <a:gridCol w="2835705">
                  <a:extLst>
                    <a:ext uri="{9D8B030D-6E8A-4147-A177-3AD203B41FA5}"/>
                  </a:extLst>
                </a:gridCol>
                <a:gridCol w="662609">
                  <a:extLst>
                    <a:ext uri="{9D8B030D-6E8A-4147-A177-3AD203B41FA5}"/>
                  </a:extLst>
                </a:gridCol>
                <a:gridCol w="1402400">
                  <a:extLst>
                    <a:ext uri="{9D8B030D-6E8A-4147-A177-3AD203B41FA5}"/>
                  </a:extLst>
                </a:gridCol>
              </a:tblGrid>
              <a:tr h="33280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対象</a:t>
                      </a:r>
                      <a:endParaRPr kumimoji="1" lang="ja-JP" altLang="en-US" sz="1200" dirty="0"/>
                    </a:p>
                  </a:txBody>
                  <a:tcPr marL="72746" marR="72746" marT="36373" marB="36373" anchor="ctr">
                    <a:solidFill>
                      <a:srgbClr val="FFEC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内容</a:t>
                      </a:r>
                      <a:endParaRPr kumimoji="1" lang="ja-JP" altLang="en-US" sz="1200" dirty="0"/>
                    </a:p>
                  </a:txBody>
                  <a:tcPr marL="72746" marR="72746" marT="36373" marB="36373" anchor="ctr">
                    <a:solidFill>
                      <a:srgbClr val="FFEC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上限額</a:t>
                      </a:r>
                      <a:endParaRPr kumimoji="1" lang="ja-JP" altLang="en-US" sz="1200" dirty="0"/>
                    </a:p>
                  </a:txBody>
                  <a:tcPr marL="72746" marR="72746" marT="36373" marB="36373" anchor="ctr">
                    <a:solidFill>
                      <a:srgbClr val="FFEC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助成回数</a:t>
                      </a:r>
                      <a:endParaRPr kumimoji="1" lang="ja-JP" altLang="en-US" sz="1200" dirty="0"/>
                    </a:p>
                  </a:txBody>
                  <a:tcPr marL="72746" marR="72746" marT="36373" marB="36373" anchor="ctr">
                    <a:solidFill>
                      <a:srgbClr val="FFECD9"/>
                    </a:solidFill>
                  </a:tcPr>
                </a:tc>
                <a:extLst>
                  <a:ext uri="{0D108BD9-81ED-4DB2-BD59-A6C34878D82A}"/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ウィッグ本体</a:t>
                      </a:r>
                      <a:endParaRPr kumimoji="1" lang="ja-JP" altLang="en-US" sz="1200" dirty="0"/>
                    </a:p>
                  </a:txBody>
                  <a:tcPr marL="72746" marR="72746" marT="36373" marB="363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kern="1200" dirty="0" smtClean="0">
                          <a:effectLst/>
                        </a:rPr>
                        <a:t>全頭用</a:t>
                      </a:r>
                      <a:r>
                        <a:rPr kumimoji="1" lang="ja-JP" altLang="ja-JP" sz="1200" kern="1200" dirty="0" smtClean="0">
                          <a:effectLst/>
                        </a:rPr>
                        <a:t>医療用ウィッグ</a:t>
                      </a:r>
                      <a:r>
                        <a:rPr kumimoji="1" lang="ja-JP" altLang="en-US" sz="1200" kern="1200" dirty="0" smtClean="0">
                          <a:effectLst/>
                        </a:rPr>
                        <a:t>本</a:t>
                      </a:r>
                      <a:r>
                        <a:rPr kumimoji="1" lang="ja-JP" altLang="ja-JP" sz="1200" kern="1200" dirty="0" smtClean="0">
                          <a:effectLst/>
                        </a:rPr>
                        <a:t>体</a:t>
                      </a:r>
                      <a:r>
                        <a:rPr kumimoji="1" lang="ja-JP" altLang="ja-JP" sz="1200" kern="1200" dirty="0" smtClean="0">
                          <a:effectLst/>
                        </a:rPr>
                        <a:t>１台</a:t>
                      </a:r>
                      <a:endParaRPr kumimoji="1" lang="ja-JP" altLang="en-US" sz="1200" dirty="0"/>
                    </a:p>
                  </a:txBody>
                  <a:tcPr marL="72746" marR="72746" marT="36373" marB="363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300" b="1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300" b="1" dirty="0" smtClean="0">
                          <a:latin typeface="+mn-ea"/>
                          <a:ea typeface="+mn-ea"/>
                        </a:rPr>
                        <a:t>万円</a:t>
                      </a:r>
                      <a:endParaRPr kumimoji="1" lang="ja-JP" altLang="en-US" sz="1300" b="1" dirty="0">
                        <a:latin typeface="+mn-ea"/>
                        <a:ea typeface="+mn-ea"/>
                      </a:endParaRPr>
                    </a:p>
                  </a:txBody>
                  <a:tcPr marL="72746" marR="72746" marT="36373" marB="363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１回</a:t>
                      </a:r>
                      <a:endParaRPr kumimoji="1" lang="en-US" altLang="ja-JP" sz="1200" dirty="0" smtClean="0"/>
                    </a:p>
                  </a:txBody>
                  <a:tcPr marL="72746" marR="72746" marT="36373" marB="36373" anchor="ctr"/>
                </a:tc>
                <a:extLst>
                  <a:ext uri="{0D108BD9-81ED-4DB2-BD59-A6C34878D82A}"/>
                </a:extLst>
              </a:tr>
              <a:tr h="33182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胸部補整具</a:t>
                      </a:r>
                      <a:endParaRPr kumimoji="1" lang="ja-JP" altLang="en-US" sz="1200" dirty="0"/>
                    </a:p>
                  </a:txBody>
                  <a:tcPr marL="72746" marR="72746" marT="36373" marB="363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人工乳房（体内に挿入する人工乳房を除く）、パッド及びニップル</a:t>
                      </a:r>
                      <a:endParaRPr kumimoji="1" lang="en-US" altLang="ja-JP" sz="1200" dirty="0" smtClean="0"/>
                    </a:p>
                    <a:p>
                      <a:pPr algn="ctr"/>
                      <a:r>
                        <a:rPr kumimoji="1" lang="ja-JP" altLang="en-US" sz="1200" smtClean="0"/>
                        <a:t>（これらを固定する下着類を含む）</a:t>
                      </a:r>
                      <a:endParaRPr kumimoji="1" lang="ja-JP" altLang="en-US" sz="1200" dirty="0"/>
                    </a:p>
                  </a:txBody>
                  <a:tcPr marL="72746" marR="72746" marT="36373" marB="363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300" b="1" dirty="0" smtClean="0"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ja-JP" altLang="en-US" sz="1300" b="1" dirty="0" smtClean="0">
                          <a:latin typeface="+mn-ea"/>
                          <a:ea typeface="+mn-ea"/>
                        </a:rPr>
                        <a:t>万円</a:t>
                      </a:r>
                      <a:endParaRPr kumimoji="1" lang="ja-JP" altLang="en-US" sz="1300" b="1" dirty="0">
                        <a:latin typeface="+mn-ea"/>
                        <a:ea typeface="+mn-ea"/>
                      </a:endParaRPr>
                    </a:p>
                  </a:txBody>
                  <a:tcPr marL="72746" marR="72746" marT="36373" marB="363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左右それぞれ１回</a:t>
                      </a:r>
                      <a:endParaRPr kumimoji="1" lang="ja-JP" altLang="en-US" sz="1200" dirty="0"/>
                    </a:p>
                  </a:txBody>
                  <a:tcPr marL="72746" marR="72746" marT="36373" marB="36373" anchor="ctr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118" name="正方形/長方形 11"/>
          <p:cNvSpPr/>
          <p:nvPr/>
        </p:nvSpPr>
        <p:spPr>
          <a:xfrm>
            <a:off x="674625" y="5314956"/>
            <a:ext cx="5975637" cy="7679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kumimoji="1" lang="en-US" altLang="ja-JP" sz="1200" dirty="0">
                <a:solidFill>
                  <a:schemeClr val="dk1"/>
                </a:solidFill>
              </a:rPr>
              <a:t>※</a:t>
            </a:r>
            <a:r>
              <a:rPr kumimoji="1" lang="ja-JP" altLang="en-US" sz="1200" dirty="0">
                <a:solidFill>
                  <a:schemeClr val="dk1"/>
                </a:solidFill>
              </a:rPr>
              <a:t>対象経費には、消費税及び地方消費税を含みます。</a:t>
            </a:r>
            <a:endParaRPr kumimoji="1" lang="en-US" altLang="ja-JP" sz="1200" dirty="0">
              <a:solidFill>
                <a:schemeClr val="dk1"/>
              </a:solidFill>
            </a:endParaRPr>
          </a:p>
          <a:p>
            <a:r>
              <a:rPr kumimoji="1" lang="en-US" altLang="ja-JP" sz="1200" dirty="0" smtClean="0">
                <a:solidFill>
                  <a:schemeClr val="dk1"/>
                </a:solidFill>
              </a:rPr>
              <a:t>※</a:t>
            </a:r>
            <a:r>
              <a:rPr kumimoji="1" lang="ja-JP" altLang="ja-JP" sz="1200" dirty="0" smtClean="0">
                <a:solidFill>
                  <a:schemeClr val="dk1"/>
                </a:solidFill>
              </a:rPr>
              <a:t>購入</a:t>
            </a:r>
            <a:r>
              <a:rPr kumimoji="1" lang="ja-JP" altLang="ja-JP" sz="1200" dirty="0">
                <a:solidFill>
                  <a:schemeClr val="dk1"/>
                </a:solidFill>
              </a:rPr>
              <a:t>のために要する送料、代金決済手数料等の諸費用並びに本体に</a:t>
            </a:r>
            <a:r>
              <a:rPr kumimoji="1" lang="ja-JP" altLang="en-US" sz="1200" dirty="0">
                <a:solidFill>
                  <a:schemeClr val="dk1"/>
                </a:solidFill>
              </a:rPr>
              <a:t>含まれ</a:t>
            </a:r>
            <a:r>
              <a:rPr kumimoji="1" lang="ja-JP" altLang="ja-JP" sz="1200" dirty="0">
                <a:solidFill>
                  <a:schemeClr val="dk1"/>
                </a:solidFill>
              </a:rPr>
              <a:t>ない</a:t>
            </a:r>
            <a:r>
              <a:rPr kumimoji="1" lang="ja-JP" altLang="ja-JP" sz="1200" dirty="0" smtClean="0">
                <a:solidFill>
                  <a:schemeClr val="dk1"/>
                </a:solidFill>
              </a:rPr>
              <a:t>付属</a:t>
            </a:r>
            <a:endParaRPr kumimoji="1" lang="en-US" altLang="ja-JP" sz="1200" dirty="0" smtClean="0">
              <a:solidFill>
                <a:schemeClr val="dk1"/>
              </a:solidFill>
            </a:endParaRPr>
          </a:p>
          <a:p>
            <a:r>
              <a:rPr kumimoji="1" lang="ja-JP" altLang="en-US" sz="1200" dirty="0" smtClean="0">
                <a:solidFill>
                  <a:schemeClr val="dk1"/>
                </a:solidFill>
              </a:rPr>
              <a:t>　品</a:t>
            </a:r>
            <a:r>
              <a:rPr kumimoji="1" lang="ja-JP" altLang="ja-JP" sz="1200" dirty="0">
                <a:solidFill>
                  <a:schemeClr val="dk1"/>
                </a:solidFill>
              </a:rPr>
              <a:t>又はケア用品を除く。</a:t>
            </a:r>
            <a:endParaRPr kumimoji="1" lang="ja-JP" altLang="en-US" sz="1200" dirty="0"/>
          </a:p>
        </p:txBody>
      </p:sp>
      <p:sp>
        <p:nvSpPr>
          <p:cNvPr id="1119" name="正方形/長方形 13"/>
          <p:cNvSpPr/>
          <p:nvPr/>
        </p:nvSpPr>
        <p:spPr>
          <a:xfrm>
            <a:off x="729004" y="6388019"/>
            <a:ext cx="6005265" cy="24425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kumimoji="1" lang="ja-JP" altLang="en-US" sz="1200" dirty="0">
                <a:solidFill>
                  <a:schemeClr val="tx1"/>
                </a:solidFill>
              </a:rPr>
              <a:t>　</a:t>
            </a:r>
            <a:r>
              <a:rPr kumimoji="1" lang="ja-JP" altLang="en-US" sz="1400" u="sng" dirty="0">
                <a:solidFill>
                  <a:schemeClr val="tx1"/>
                </a:solidFill>
                <a:latin typeface="+mn-ea"/>
              </a:rPr>
              <a:t>助成対象</a:t>
            </a:r>
            <a:r>
              <a:rPr kumimoji="1" lang="ja-JP" altLang="en-US" sz="1400" u="sng" dirty="0" smtClean="0">
                <a:solidFill>
                  <a:schemeClr val="tx1"/>
                </a:solidFill>
                <a:latin typeface="+mn-ea"/>
              </a:rPr>
              <a:t>の</a:t>
            </a:r>
            <a:r>
              <a:rPr kumimoji="1" lang="ja-JP" altLang="en-US" sz="1400" b="1" u="sng" dirty="0" smtClean="0">
                <a:solidFill>
                  <a:schemeClr val="tx1"/>
                </a:solidFill>
                <a:latin typeface="+mn-ea"/>
              </a:rPr>
              <a:t>補整</a:t>
            </a:r>
            <a:r>
              <a:rPr kumimoji="1" lang="ja-JP" altLang="en-US" sz="1400" b="1" u="sng" dirty="0">
                <a:solidFill>
                  <a:schemeClr val="tx1"/>
                </a:solidFill>
                <a:latin typeface="+mn-ea"/>
              </a:rPr>
              <a:t>具</a:t>
            </a:r>
            <a:r>
              <a:rPr kumimoji="1" lang="ja-JP" altLang="en-US" sz="1400" b="1" u="sng" dirty="0" smtClean="0">
                <a:solidFill>
                  <a:schemeClr val="tx1"/>
                </a:solidFill>
                <a:latin typeface="+mn-ea"/>
              </a:rPr>
              <a:t>を</a:t>
            </a:r>
            <a:r>
              <a:rPr kumimoji="1" lang="ja-JP" altLang="en-US" sz="1400" b="1" u="sng" dirty="0">
                <a:solidFill>
                  <a:schemeClr val="tx1"/>
                </a:solidFill>
                <a:latin typeface="+mn-ea"/>
              </a:rPr>
              <a:t>購入した日の属する年度の</a:t>
            </a:r>
            <a:r>
              <a:rPr kumimoji="1" lang="ja-JP" altLang="en-US" sz="1400" b="1" u="sng" dirty="0" smtClean="0">
                <a:solidFill>
                  <a:schemeClr val="tx1"/>
                </a:solidFill>
                <a:latin typeface="+mn-ea"/>
              </a:rPr>
              <a:t>末日までに</a:t>
            </a:r>
            <a:r>
              <a:rPr kumimoji="1" lang="ja-JP" altLang="en-US" sz="1400" u="sng" dirty="0" smtClean="0">
                <a:solidFill>
                  <a:schemeClr val="tx1"/>
                </a:solidFill>
                <a:latin typeface="+mn-ea"/>
              </a:rPr>
              <a:t>、一戸町健康づくり課に申請してください。</a:t>
            </a:r>
            <a:endParaRPr kumimoji="1" lang="en-US" altLang="ja-JP" sz="1400" b="1" u="sng" dirty="0" smtClean="0">
              <a:solidFill>
                <a:schemeClr val="tx1"/>
              </a:solidFill>
              <a:latin typeface="+mn-ea"/>
            </a:endParaRPr>
          </a:p>
          <a:p>
            <a:endParaRPr kumimoji="1" lang="en-US" altLang="ja-JP" sz="1200" dirty="0">
              <a:solidFill>
                <a:schemeClr val="tx1"/>
              </a:solidFill>
              <a:latin typeface="+mn-ea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+mn-ea"/>
              </a:rPr>
              <a:t>＜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+mn-ea"/>
              </a:rPr>
              <a:t>申請に必要な書類等＞</a:t>
            </a:r>
            <a:endParaRPr kumimoji="1" lang="en-US" altLang="ja-JP" sz="1400" dirty="0">
              <a:solidFill>
                <a:schemeClr val="tx1"/>
              </a:solidFill>
              <a:latin typeface="+mn-ea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+mn-ea"/>
              </a:rPr>
              <a:t>①</a:t>
            </a:r>
            <a:r>
              <a:rPr lang="ja-JP" altLang="ja-JP" sz="1200" dirty="0">
                <a:solidFill>
                  <a:schemeClr val="tx1"/>
                </a:solidFill>
                <a:latin typeface="+mn-ea"/>
              </a:rPr>
              <a:t>一戸町がん患者</a:t>
            </a:r>
            <a:r>
              <a:rPr lang="ja-JP" altLang="ja-JP" sz="1200" dirty="0" smtClean="0">
                <a:solidFill>
                  <a:schemeClr val="tx1"/>
                </a:solidFill>
                <a:latin typeface="+mn-ea"/>
              </a:rPr>
              <a:t>医療用</a:t>
            </a:r>
            <a:r>
              <a:rPr lang="ja-JP" altLang="en-US" sz="1200" dirty="0" smtClean="0">
                <a:solidFill>
                  <a:schemeClr val="tx1"/>
                </a:solidFill>
                <a:latin typeface="+mn-ea"/>
              </a:rPr>
              <a:t>補整具</a:t>
            </a:r>
            <a:r>
              <a:rPr lang="ja-JP" altLang="ja-JP" sz="1200" dirty="0" smtClean="0">
                <a:solidFill>
                  <a:schemeClr val="tx1"/>
                </a:solidFill>
                <a:latin typeface="+mn-ea"/>
              </a:rPr>
              <a:t>購入費</a:t>
            </a:r>
            <a:r>
              <a:rPr lang="ja-JP" altLang="ja-JP" sz="1200" dirty="0">
                <a:solidFill>
                  <a:schemeClr val="tx1"/>
                </a:solidFill>
                <a:latin typeface="+mn-ea"/>
              </a:rPr>
              <a:t>助成金交付申請書兼請求書</a:t>
            </a:r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（様式第１号）</a:t>
            </a:r>
            <a:endParaRPr lang="ja-JP" altLang="ja-JP" sz="1200" dirty="0">
              <a:solidFill>
                <a:schemeClr val="tx1"/>
              </a:solidFill>
              <a:latin typeface="+mn-ea"/>
            </a:endParaRPr>
          </a:p>
          <a:p>
            <a:r>
              <a:rPr kumimoji="1" lang="ja-JP" altLang="en-US" sz="1200" dirty="0" smtClean="0">
                <a:solidFill>
                  <a:schemeClr val="tx1"/>
                </a:solidFill>
                <a:latin typeface="+mn-ea"/>
              </a:rPr>
              <a:t>②</a:t>
            </a:r>
            <a:r>
              <a:rPr lang="ja-JP" altLang="ja-JP" sz="1200" dirty="0" smtClean="0">
                <a:solidFill>
                  <a:schemeClr val="tx1"/>
                </a:solidFill>
                <a:latin typeface="+mn-ea"/>
              </a:rPr>
              <a:t>がん</a:t>
            </a:r>
            <a:r>
              <a:rPr lang="ja-JP" altLang="ja-JP" sz="1200" dirty="0">
                <a:solidFill>
                  <a:schemeClr val="tx1"/>
                </a:solidFill>
                <a:latin typeface="+mn-ea"/>
              </a:rPr>
              <a:t>治療受診証明書（</a:t>
            </a:r>
            <a:r>
              <a:rPr lang="ja-JP" altLang="ja-JP" sz="1200" dirty="0" smtClean="0">
                <a:solidFill>
                  <a:schemeClr val="tx1"/>
                </a:solidFill>
                <a:latin typeface="+mn-ea"/>
              </a:rPr>
              <a:t>様式第２号）又はがん治療を</a:t>
            </a:r>
            <a:r>
              <a:rPr lang="ja-JP" altLang="en-US" sz="1200" dirty="0" smtClean="0">
                <a:solidFill>
                  <a:schemeClr val="tx1"/>
                </a:solidFill>
                <a:latin typeface="+mn-ea"/>
              </a:rPr>
              <a:t>受けていた</a:t>
            </a:r>
            <a:r>
              <a:rPr lang="ja-JP" altLang="en-US" sz="1200" smtClean="0">
                <a:solidFill>
                  <a:schemeClr val="tx1"/>
                </a:solidFill>
                <a:latin typeface="+mn-ea"/>
              </a:rPr>
              <a:t>若しくは現に</a:t>
            </a:r>
            <a:r>
              <a:rPr lang="ja-JP" altLang="ja-JP" sz="1200" smtClean="0">
                <a:solidFill>
                  <a:schemeClr val="tx1"/>
                </a:solidFill>
                <a:latin typeface="+mn-ea"/>
              </a:rPr>
              <a:t>受けて</a:t>
            </a:r>
            <a:r>
              <a:rPr lang="ja-JP" altLang="ja-JP" sz="1200" dirty="0" smtClean="0">
                <a:solidFill>
                  <a:schemeClr val="tx1"/>
                </a:solidFill>
                <a:latin typeface="+mn-ea"/>
              </a:rPr>
              <a:t>いることを証明する書類（</a:t>
            </a:r>
            <a:r>
              <a:rPr lang="ja-JP" altLang="en-US" sz="1200" dirty="0" smtClean="0">
                <a:solidFill>
                  <a:schemeClr val="tx1"/>
                </a:solidFill>
                <a:latin typeface="+mn-ea"/>
              </a:rPr>
              <a:t>化学療法、放射線療法又は手術に</a:t>
            </a:r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関する</a:t>
            </a:r>
            <a:r>
              <a:rPr lang="ja-JP" altLang="ja-JP" sz="1200" dirty="0">
                <a:solidFill>
                  <a:schemeClr val="tx1"/>
                </a:solidFill>
                <a:latin typeface="+mn-ea"/>
              </a:rPr>
              <a:t>説明書、診断書、治療方針計画書、診療明細書等）の写し</a:t>
            </a:r>
            <a:endParaRPr lang="en-US" altLang="ja-JP" sz="1200" dirty="0">
              <a:solidFill>
                <a:schemeClr val="tx1"/>
              </a:solidFill>
              <a:latin typeface="+mn-ea"/>
            </a:endParaRPr>
          </a:p>
          <a:p>
            <a:r>
              <a:rPr lang="ja-JP" altLang="en-US" sz="1200" dirty="0" smtClean="0">
                <a:solidFill>
                  <a:schemeClr val="tx1"/>
                </a:solidFill>
                <a:latin typeface="+mn-ea"/>
              </a:rPr>
              <a:t>③補整</a:t>
            </a:r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具</a:t>
            </a:r>
            <a:r>
              <a:rPr lang="ja-JP" altLang="ja-JP" sz="1200" dirty="0" smtClean="0">
                <a:solidFill>
                  <a:schemeClr val="tx1"/>
                </a:solidFill>
                <a:latin typeface="+mn-ea"/>
              </a:rPr>
              <a:t>を</a:t>
            </a:r>
            <a:r>
              <a:rPr lang="ja-JP" altLang="ja-JP" sz="1200" dirty="0">
                <a:solidFill>
                  <a:schemeClr val="tx1"/>
                </a:solidFill>
                <a:latin typeface="+mn-ea"/>
              </a:rPr>
              <a:t>購入したことを証明する書類（品名や金額の記載のある領収書）の写し</a:t>
            </a:r>
          </a:p>
          <a:p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④</a:t>
            </a:r>
            <a:r>
              <a:rPr lang="ja-JP" altLang="ja-JP" sz="1200" dirty="0">
                <a:solidFill>
                  <a:schemeClr val="tx1"/>
                </a:solidFill>
                <a:latin typeface="+mn-ea"/>
              </a:rPr>
              <a:t>本人を確認する書類（マイナンバーカード、運転免許証、医療保険証等）の写し</a:t>
            </a:r>
          </a:p>
          <a:p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⑤</a:t>
            </a:r>
            <a:r>
              <a:rPr lang="ja-JP" altLang="ja-JP" sz="1200" dirty="0" smtClean="0">
                <a:solidFill>
                  <a:schemeClr val="tx1"/>
                </a:solidFill>
                <a:latin typeface="+mn-ea"/>
              </a:rPr>
              <a:t>助成</a:t>
            </a:r>
            <a:r>
              <a:rPr lang="ja-JP" altLang="en-US" sz="1200" dirty="0" smtClean="0">
                <a:solidFill>
                  <a:schemeClr val="tx1"/>
                </a:solidFill>
                <a:latin typeface="+mn-ea"/>
              </a:rPr>
              <a:t>を受け取る</a:t>
            </a:r>
            <a:r>
              <a:rPr lang="ja-JP" altLang="ja-JP" sz="1200" dirty="0" smtClean="0">
                <a:solidFill>
                  <a:schemeClr val="tx1"/>
                </a:solidFill>
                <a:latin typeface="+mn-ea"/>
              </a:rPr>
              <a:t>口座</a:t>
            </a:r>
            <a:r>
              <a:rPr lang="ja-JP" altLang="ja-JP" sz="1200" dirty="0">
                <a:solidFill>
                  <a:schemeClr val="tx1"/>
                </a:solidFill>
                <a:latin typeface="+mn-ea"/>
              </a:rPr>
              <a:t>の通帳の写し（口座番号、口座名義がわかる箇所</a:t>
            </a:r>
            <a:r>
              <a:rPr lang="ja-JP" altLang="ja-JP" sz="1200" dirty="0" smtClean="0">
                <a:solidFill>
                  <a:schemeClr val="tx1"/>
                </a:solidFill>
                <a:latin typeface="+mn-ea"/>
              </a:rPr>
              <a:t>）</a:t>
            </a:r>
            <a:endParaRPr lang="en-US" altLang="ja-JP" sz="1200" dirty="0" smtClean="0">
              <a:solidFill>
                <a:schemeClr val="tx1"/>
              </a:solidFill>
              <a:latin typeface="+mn-ea"/>
            </a:endParaRPr>
          </a:p>
          <a:p>
            <a:r>
              <a:rPr lang="ja-JP" altLang="en-US" sz="1200" dirty="0" smtClean="0">
                <a:solidFill>
                  <a:schemeClr val="tx1"/>
                </a:solidFill>
                <a:latin typeface="+mn-ea"/>
              </a:rPr>
              <a:t>⑥印鑑</a:t>
            </a:r>
            <a:endParaRPr lang="ja-JP" altLang="ja-JP" sz="12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120" name="角丸四角形 14"/>
          <p:cNvSpPr/>
          <p:nvPr/>
        </p:nvSpPr>
        <p:spPr>
          <a:xfrm>
            <a:off x="661310" y="6030966"/>
            <a:ext cx="1039900" cy="325280"/>
          </a:xfrm>
          <a:prstGeom prst="roundRect">
            <a:avLst/>
          </a:prstGeom>
          <a:solidFill>
            <a:srgbClr val="FFDCB9"/>
          </a:solidFill>
          <a:ln w="2540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kumimoji="1" lang="ja-JP" altLang="en-US" sz="1300" b="1" dirty="0">
                <a:solidFill>
                  <a:schemeClr val="tx1"/>
                </a:solidFill>
              </a:rPr>
              <a:t>申請手続き</a:t>
            </a:r>
          </a:p>
        </p:txBody>
      </p:sp>
      <p:pic>
        <p:nvPicPr>
          <p:cNvPr id="1121" name="図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30752" y="8646865"/>
            <a:ext cx="1695350" cy="1564940"/>
          </a:xfrm>
          <a:prstGeom prst="rect">
            <a:avLst/>
          </a:prstGeom>
        </p:spPr>
      </p:pic>
      <p:pic>
        <p:nvPicPr>
          <p:cNvPr id="1122" name="図 27" descr="画面の領域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899" y="38185"/>
            <a:ext cx="1544414" cy="1004311"/>
          </a:xfrm>
          <a:prstGeom prst="rect">
            <a:avLst/>
          </a:prstGeom>
        </p:spPr>
      </p:pic>
      <p:sp>
        <p:nvSpPr>
          <p:cNvPr id="1123" name="正方形/長方形 4"/>
          <p:cNvSpPr/>
          <p:nvPr/>
        </p:nvSpPr>
        <p:spPr>
          <a:xfrm>
            <a:off x="772463" y="378107"/>
            <a:ext cx="596180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3200" dirty="0">
                <a:ln w="9525">
                  <a:solidFill>
                    <a:srgbClr val="FF3399"/>
                  </a:solidFill>
                  <a:prstDash val="solid"/>
                </a:ln>
                <a:solidFill>
                  <a:srgbClr val="FF0066"/>
                </a:solidFill>
                <a:latin typeface="+mn-ea"/>
              </a:rPr>
              <a:t>医療用ウィッグ</a:t>
            </a:r>
            <a:r>
              <a:rPr lang="ja-JP" altLang="en-US" sz="3200" dirty="0" smtClean="0">
                <a:ln w="9525">
                  <a:solidFill>
                    <a:srgbClr val="FF3399"/>
                  </a:solidFill>
                  <a:prstDash val="solid"/>
                </a:ln>
                <a:solidFill>
                  <a:srgbClr val="FF0066"/>
                </a:solidFill>
                <a:latin typeface="+mn-ea"/>
              </a:rPr>
              <a:t>・胸部補整</a:t>
            </a:r>
            <a:r>
              <a:rPr lang="ja-JP" altLang="en-US" sz="3200" dirty="0">
                <a:ln w="9525">
                  <a:solidFill>
                    <a:srgbClr val="FF3399"/>
                  </a:solidFill>
                  <a:prstDash val="solid"/>
                </a:ln>
                <a:solidFill>
                  <a:srgbClr val="FF0066"/>
                </a:solidFill>
                <a:latin typeface="+mn-ea"/>
              </a:rPr>
              <a:t>具</a:t>
            </a:r>
            <a:r>
              <a:rPr lang="ja-JP" altLang="en-US" sz="3200" dirty="0" smtClean="0">
                <a:ln w="9525">
                  <a:solidFill>
                    <a:srgbClr val="FF3399"/>
                  </a:solidFill>
                  <a:prstDash val="solid"/>
                </a:ln>
                <a:solidFill>
                  <a:srgbClr val="FF0066"/>
                </a:solidFill>
                <a:latin typeface="+mn-ea"/>
              </a:rPr>
              <a:t>の</a:t>
            </a:r>
            <a:endParaRPr lang="en-US" altLang="ja-JP" sz="3200" dirty="0">
              <a:ln w="9525">
                <a:solidFill>
                  <a:srgbClr val="FF3399"/>
                </a:solidFill>
                <a:prstDash val="solid"/>
              </a:ln>
              <a:solidFill>
                <a:srgbClr val="FF0066"/>
              </a:solidFill>
              <a:latin typeface="+mn-ea"/>
            </a:endParaRPr>
          </a:p>
          <a:p>
            <a:pPr algn="ctr"/>
            <a:r>
              <a:rPr lang="ja-JP" altLang="en-US" sz="3200" dirty="0">
                <a:ln w="9525">
                  <a:solidFill>
                    <a:srgbClr val="FF3399"/>
                  </a:solidFill>
                  <a:prstDash val="solid"/>
                </a:ln>
                <a:solidFill>
                  <a:srgbClr val="FF0066"/>
                </a:solidFill>
                <a:latin typeface="+mn-ea"/>
              </a:rPr>
              <a:t>購入費用の助成が受けられます</a:t>
            </a:r>
          </a:p>
        </p:txBody>
      </p:sp>
      <p:pic>
        <p:nvPicPr>
          <p:cNvPr id="1124" name="図 28" descr="画面の領域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9459528"/>
            <a:ext cx="1458008" cy="948122"/>
          </a:xfrm>
          <a:prstGeom prst="rect">
            <a:avLst/>
          </a:prstGeom>
        </p:spPr>
      </p:pic>
      <p:sp>
        <p:nvSpPr>
          <p:cNvPr id="1125" name="角丸四角形 16"/>
          <p:cNvSpPr/>
          <p:nvPr/>
        </p:nvSpPr>
        <p:spPr>
          <a:xfrm>
            <a:off x="661310" y="8886553"/>
            <a:ext cx="4377283" cy="1202408"/>
          </a:xfrm>
          <a:prstGeom prst="roundRect">
            <a:avLst/>
          </a:prstGeom>
          <a:noFill/>
          <a:ln w="2540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300" b="1" dirty="0">
                <a:solidFill>
                  <a:schemeClr val="tx1"/>
                </a:solidFill>
                <a:latin typeface="+mn-ea"/>
              </a:rPr>
              <a:t>申請窓口・</a:t>
            </a:r>
            <a:r>
              <a:rPr kumimoji="1" lang="ja-JP" altLang="en-US" sz="1300" b="1" dirty="0" smtClean="0">
                <a:solidFill>
                  <a:schemeClr val="tx1"/>
                </a:solidFill>
                <a:latin typeface="+mn-ea"/>
              </a:rPr>
              <a:t>問い合わせ先</a:t>
            </a:r>
            <a:endParaRPr kumimoji="1" lang="en-US" altLang="ja-JP" sz="1300" b="1" dirty="0" smtClean="0">
              <a:solidFill>
                <a:schemeClr val="tx1"/>
              </a:solidFill>
              <a:latin typeface="+mn-ea"/>
            </a:endParaRPr>
          </a:p>
          <a:p>
            <a:endParaRPr kumimoji="1" lang="en-US" altLang="ja-JP" sz="1200" b="1" dirty="0">
              <a:solidFill>
                <a:schemeClr val="tx1"/>
              </a:solidFill>
              <a:latin typeface="+mn-ea"/>
            </a:endParaRPr>
          </a:p>
          <a:p>
            <a:r>
              <a:rPr kumimoji="1" lang="ja-JP" altLang="en-US" sz="1300" dirty="0">
                <a:solidFill>
                  <a:schemeClr val="tx1"/>
                </a:solidFill>
                <a:latin typeface="+mn-ea"/>
              </a:rPr>
              <a:t>〒</a:t>
            </a:r>
            <a:r>
              <a:rPr kumimoji="1" lang="en-US" altLang="ja-JP" sz="1300" dirty="0" smtClean="0">
                <a:solidFill>
                  <a:schemeClr val="tx1"/>
                </a:solidFill>
                <a:latin typeface="+mn-ea"/>
              </a:rPr>
              <a:t>028-5312</a:t>
            </a:r>
            <a:r>
              <a:rPr kumimoji="1" lang="ja-JP" altLang="en-US" sz="1300" dirty="0">
                <a:solidFill>
                  <a:schemeClr val="tx1"/>
                </a:solidFill>
                <a:latin typeface="+mn-ea"/>
              </a:rPr>
              <a:t>　一戸町一戸字砂森</a:t>
            </a:r>
            <a:r>
              <a:rPr kumimoji="1" lang="en-US" altLang="ja-JP" sz="1300" dirty="0">
                <a:solidFill>
                  <a:schemeClr val="tx1"/>
                </a:solidFill>
                <a:latin typeface="+mn-ea"/>
              </a:rPr>
              <a:t>93</a:t>
            </a:r>
            <a:r>
              <a:rPr kumimoji="1" lang="ja-JP" altLang="en-US" sz="1300" dirty="0">
                <a:solidFill>
                  <a:schemeClr val="tx1"/>
                </a:solidFill>
                <a:latin typeface="+mn-ea"/>
              </a:rPr>
              <a:t>番地</a:t>
            </a:r>
            <a:r>
              <a:rPr kumimoji="1" lang="en-US" altLang="ja-JP" sz="1300" dirty="0">
                <a:solidFill>
                  <a:schemeClr val="tx1"/>
                </a:solidFill>
                <a:latin typeface="+mn-ea"/>
              </a:rPr>
              <a:t>2</a:t>
            </a:r>
          </a:p>
          <a:p>
            <a:r>
              <a:rPr kumimoji="1" lang="ja-JP" altLang="en-US" sz="1300" dirty="0">
                <a:solidFill>
                  <a:schemeClr val="tx1"/>
                </a:solidFill>
                <a:latin typeface="+mn-ea"/>
              </a:rPr>
              <a:t>（一戸町総合保健福祉センター）</a:t>
            </a:r>
            <a:endParaRPr kumimoji="1" lang="en-US" altLang="ja-JP" sz="1300" dirty="0">
              <a:solidFill>
                <a:schemeClr val="tx1"/>
              </a:solidFill>
              <a:latin typeface="+mn-ea"/>
            </a:endParaRPr>
          </a:p>
          <a:p>
            <a:r>
              <a:rPr kumimoji="1" lang="ja-JP" altLang="en-US" sz="1300" dirty="0">
                <a:solidFill>
                  <a:schemeClr val="tx1"/>
                </a:solidFill>
                <a:latin typeface="+mn-ea"/>
              </a:rPr>
              <a:t>一戸町健康づくり課　</a:t>
            </a:r>
            <a:r>
              <a:rPr kumimoji="1" lang="en-US" altLang="ja-JP" sz="1300" dirty="0">
                <a:solidFill>
                  <a:schemeClr val="tx1"/>
                </a:solidFill>
                <a:latin typeface="+mn-ea"/>
              </a:rPr>
              <a:t>TEL</a:t>
            </a:r>
            <a:r>
              <a:rPr kumimoji="1" lang="ja-JP" altLang="en-US" sz="1300" dirty="0">
                <a:solidFill>
                  <a:schemeClr val="tx1"/>
                </a:solidFill>
                <a:latin typeface="+mn-ea"/>
              </a:rPr>
              <a:t>：</a:t>
            </a:r>
            <a:r>
              <a:rPr kumimoji="1" lang="en-US" altLang="ja-JP" sz="1300" dirty="0">
                <a:solidFill>
                  <a:schemeClr val="tx1"/>
                </a:solidFill>
                <a:latin typeface="+mn-ea"/>
              </a:rPr>
              <a:t>0195-32-3700</a:t>
            </a:r>
            <a:endParaRPr kumimoji="1" lang="ja-JP" altLang="en-US" sz="13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126" name="正方形/長方形 1"/>
          <p:cNvSpPr/>
          <p:nvPr/>
        </p:nvSpPr>
        <p:spPr>
          <a:xfrm>
            <a:off x="6281136" y="9953343"/>
            <a:ext cx="762772" cy="3712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600" dirty="0" smtClean="0">
                <a:solidFill>
                  <a:schemeClr val="tx1"/>
                </a:solidFill>
              </a:rPr>
              <a:t>ごしょどん</a:t>
            </a:r>
            <a:endParaRPr kumimoji="1" lang="ja-JP" altLang="en-US" sz="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83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角丸四角形 1"/>
          <p:cNvSpPr/>
          <p:nvPr/>
        </p:nvSpPr>
        <p:spPr>
          <a:xfrm>
            <a:off x="377150" y="429380"/>
            <a:ext cx="6608866" cy="7958716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b="1" dirty="0">
                <a:solidFill>
                  <a:srgbClr val="FF0066"/>
                </a:solidFill>
              </a:rPr>
              <a:t>制度に関する</a:t>
            </a:r>
            <a:r>
              <a:rPr kumimoji="1" lang="en-US" altLang="ja-JP" b="1" dirty="0">
                <a:solidFill>
                  <a:srgbClr val="FF0066"/>
                </a:solidFill>
              </a:rPr>
              <a:t>Q</a:t>
            </a:r>
            <a:r>
              <a:rPr kumimoji="1" lang="ja-JP" altLang="en-US" b="1" dirty="0">
                <a:solidFill>
                  <a:srgbClr val="FF0066"/>
                </a:solidFill>
              </a:rPr>
              <a:t>＆</a:t>
            </a:r>
            <a:r>
              <a:rPr kumimoji="1" lang="en-US" altLang="ja-JP" b="1" dirty="0">
                <a:solidFill>
                  <a:srgbClr val="FF0066"/>
                </a:solidFill>
              </a:rPr>
              <a:t>A</a:t>
            </a:r>
          </a:p>
          <a:p>
            <a:endParaRPr kumimoji="1" lang="en-US" altLang="ja-JP" sz="1200" dirty="0">
              <a:solidFill>
                <a:schemeClr val="tx1"/>
              </a:solidFill>
            </a:endParaRPr>
          </a:p>
          <a:p>
            <a:r>
              <a:rPr kumimoji="1" lang="en-US" altLang="ja-JP" sz="1200" b="1" dirty="0">
                <a:solidFill>
                  <a:schemeClr val="tx1"/>
                </a:solidFill>
              </a:rPr>
              <a:t>Q</a:t>
            </a:r>
            <a:r>
              <a:rPr kumimoji="1" lang="ja-JP" altLang="en-US" sz="1200" b="1" dirty="0">
                <a:solidFill>
                  <a:schemeClr val="tx1"/>
                </a:solidFill>
              </a:rPr>
              <a:t>：助成対象は女性に限りますか？</a:t>
            </a:r>
            <a:endParaRPr kumimoji="1" lang="en-US" altLang="ja-JP" sz="1200" b="1" dirty="0">
              <a:solidFill>
                <a:schemeClr val="tx1"/>
              </a:solidFill>
            </a:endParaRPr>
          </a:p>
          <a:p>
            <a:r>
              <a:rPr kumimoji="1" lang="en-US" altLang="ja-JP" sz="1200" b="1" dirty="0">
                <a:solidFill>
                  <a:srgbClr val="0000CC"/>
                </a:solidFill>
              </a:rPr>
              <a:t>A</a:t>
            </a:r>
            <a:r>
              <a:rPr kumimoji="1" lang="ja-JP" altLang="en-US" sz="1200" b="1" dirty="0">
                <a:solidFill>
                  <a:srgbClr val="0000CC"/>
                </a:solidFill>
              </a:rPr>
              <a:t>：助成対象となる方の性別、年齢の制限はありません。ただし、</a:t>
            </a:r>
            <a:r>
              <a:rPr kumimoji="1" lang="en-US" altLang="ja-JP" sz="1200" b="1" dirty="0">
                <a:solidFill>
                  <a:srgbClr val="0000CC"/>
                </a:solidFill>
              </a:rPr>
              <a:t>18</a:t>
            </a:r>
            <a:r>
              <a:rPr kumimoji="1" lang="ja-JP" altLang="en-US" sz="1200" b="1" dirty="0">
                <a:solidFill>
                  <a:srgbClr val="0000CC"/>
                </a:solidFill>
              </a:rPr>
              <a:t>歳未満の方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に</a:t>
            </a:r>
            <a:endParaRPr kumimoji="1" lang="en-US" altLang="ja-JP" sz="1200" b="1" dirty="0" smtClean="0">
              <a:solidFill>
                <a:srgbClr val="0000CC"/>
              </a:solidFill>
            </a:endParaRPr>
          </a:p>
          <a:p>
            <a:r>
              <a:rPr kumimoji="1" lang="ja-JP" altLang="en-US" sz="1200" b="1" dirty="0" smtClean="0">
                <a:solidFill>
                  <a:srgbClr val="0000CC"/>
                </a:solidFill>
              </a:rPr>
              <a:t>　ついて</a:t>
            </a:r>
            <a:r>
              <a:rPr kumimoji="1" lang="ja-JP" altLang="en-US" sz="1200" b="1" dirty="0">
                <a:solidFill>
                  <a:srgbClr val="0000CC"/>
                </a:solidFill>
              </a:rPr>
              <a:t>は、保護者を申請者としてください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。</a:t>
            </a:r>
            <a:endParaRPr kumimoji="1" lang="en-US" altLang="ja-JP" sz="1200" b="1" dirty="0" smtClean="0">
              <a:solidFill>
                <a:srgbClr val="0000CC"/>
              </a:solidFill>
            </a:endParaRPr>
          </a:p>
          <a:p>
            <a:endParaRPr kumimoji="1" lang="en-US" altLang="ja-JP" sz="1200" b="1" dirty="0">
              <a:solidFill>
                <a:schemeClr val="tx1"/>
              </a:solidFill>
            </a:endParaRPr>
          </a:p>
          <a:p>
            <a:r>
              <a:rPr kumimoji="1" lang="en-US" altLang="ja-JP" sz="1200" b="1" dirty="0" smtClean="0">
                <a:solidFill>
                  <a:schemeClr val="tx1"/>
                </a:solidFill>
              </a:rPr>
              <a:t>Q</a:t>
            </a:r>
            <a:r>
              <a:rPr kumimoji="1" lang="ja-JP" altLang="en-US" sz="1200" b="1" dirty="0" smtClean="0">
                <a:solidFill>
                  <a:schemeClr val="tx1"/>
                </a:solidFill>
              </a:rPr>
              <a:t>：ストレス等、がん以外の病気で脱毛した場合も対象になりますか？</a:t>
            </a:r>
            <a:endParaRPr kumimoji="1" lang="en-US" altLang="ja-JP" sz="1200" b="1" dirty="0" smtClean="0">
              <a:solidFill>
                <a:schemeClr val="tx1"/>
              </a:solidFill>
            </a:endParaRPr>
          </a:p>
          <a:p>
            <a:r>
              <a:rPr kumimoji="1" lang="en-US" altLang="ja-JP" sz="1200" b="1" dirty="0" smtClean="0">
                <a:solidFill>
                  <a:srgbClr val="0000CC"/>
                </a:solidFill>
              </a:rPr>
              <a:t>A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：がんの治療（化学療法・放射線療法）の副作用による脱毛に限ります。</a:t>
            </a:r>
            <a:endParaRPr kumimoji="1" lang="en-US" altLang="ja-JP" sz="1200" b="1" dirty="0" smtClean="0">
              <a:solidFill>
                <a:srgbClr val="0000CC"/>
              </a:solidFill>
            </a:endParaRPr>
          </a:p>
          <a:p>
            <a:endParaRPr kumimoji="1" lang="en-US" altLang="ja-JP" sz="1200" b="1" dirty="0">
              <a:solidFill>
                <a:srgbClr val="0000FF"/>
              </a:solidFill>
            </a:endParaRPr>
          </a:p>
          <a:p>
            <a:r>
              <a:rPr kumimoji="1" lang="en-US" altLang="ja-JP" sz="1200" b="1" dirty="0" smtClean="0">
                <a:solidFill>
                  <a:schemeClr val="tx1"/>
                </a:solidFill>
              </a:rPr>
              <a:t>Q</a:t>
            </a:r>
            <a:r>
              <a:rPr kumimoji="1" lang="ja-JP" altLang="en-US" sz="1200" b="1" dirty="0" smtClean="0">
                <a:solidFill>
                  <a:schemeClr val="tx1"/>
                </a:solidFill>
              </a:rPr>
              <a:t>：部分用ウィッグや毛髪付き帽子、頭皮保護ネット、シャンプー等の補整</a:t>
            </a:r>
            <a:r>
              <a:rPr kumimoji="1" lang="ja-JP" altLang="en-US" sz="1200" b="1" dirty="0">
                <a:solidFill>
                  <a:schemeClr val="tx1"/>
                </a:solidFill>
              </a:rPr>
              <a:t>具</a:t>
            </a:r>
            <a:r>
              <a:rPr kumimoji="1" lang="ja-JP" altLang="en-US" sz="1200" b="1" dirty="0" smtClean="0">
                <a:solidFill>
                  <a:schemeClr val="tx1"/>
                </a:solidFill>
              </a:rPr>
              <a:t>の関</a:t>
            </a:r>
            <a:endParaRPr kumimoji="1" lang="en-US" altLang="ja-JP" sz="1200" b="1" dirty="0" smtClean="0">
              <a:solidFill>
                <a:schemeClr val="tx1"/>
              </a:solidFill>
            </a:endParaRPr>
          </a:p>
          <a:p>
            <a:r>
              <a:rPr kumimoji="1" lang="ja-JP" altLang="en-US" sz="1200" b="1" dirty="0">
                <a:solidFill>
                  <a:schemeClr val="tx1"/>
                </a:solidFill>
              </a:rPr>
              <a:t>　</a:t>
            </a:r>
            <a:r>
              <a:rPr kumimoji="1" lang="ja-JP" altLang="en-US" sz="1200" b="1" dirty="0" smtClean="0">
                <a:solidFill>
                  <a:schemeClr val="tx1"/>
                </a:solidFill>
              </a:rPr>
              <a:t>   連用品も助成対象ですか？</a:t>
            </a:r>
            <a:endParaRPr kumimoji="1" lang="en-US" altLang="ja-JP" sz="1200" b="1" dirty="0" smtClean="0">
              <a:solidFill>
                <a:schemeClr val="tx1"/>
              </a:solidFill>
            </a:endParaRPr>
          </a:p>
          <a:p>
            <a:r>
              <a:rPr kumimoji="1" lang="en-US" altLang="ja-JP" sz="1200" b="1" dirty="0" smtClean="0">
                <a:solidFill>
                  <a:srgbClr val="0000CC"/>
                </a:solidFill>
              </a:rPr>
              <a:t>A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：助成の対象は補整</a:t>
            </a:r>
            <a:r>
              <a:rPr kumimoji="1" lang="ja-JP" altLang="en-US" sz="1200" b="1" dirty="0">
                <a:solidFill>
                  <a:srgbClr val="0000CC"/>
                </a:solidFill>
              </a:rPr>
              <a:t>具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本体のみです。</a:t>
            </a:r>
            <a:endParaRPr kumimoji="1" lang="en-US" altLang="ja-JP" sz="1200" b="1" dirty="0" smtClean="0">
              <a:solidFill>
                <a:srgbClr val="0000CC"/>
              </a:solidFill>
            </a:endParaRPr>
          </a:p>
          <a:p>
            <a:endParaRPr kumimoji="1" lang="en-US" altLang="ja-JP" sz="1200" b="1" dirty="0">
              <a:solidFill>
                <a:schemeClr val="tx1"/>
              </a:solidFill>
            </a:endParaRPr>
          </a:p>
          <a:p>
            <a:r>
              <a:rPr kumimoji="1" lang="en-US" altLang="ja-JP" sz="1200" b="1" dirty="0" smtClean="0">
                <a:solidFill>
                  <a:schemeClr val="tx1"/>
                </a:solidFill>
              </a:rPr>
              <a:t>Q</a:t>
            </a:r>
            <a:r>
              <a:rPr kumimoji="1" lang="ja-JP" altLang="en-US" sz="1200" b="1" dirty="0" smtClean="0">
                <a:solidFill>
                  <a:schemeClr val="tx1"/>
                </a:solidFill>
              </a:rPr>
              <a:t>：補整</a:t>
            </a:r>
            <a:r>
              <a:rPr kumimoji="1" lang="ja-JP" altLang="en-US" sz="1200" b="1" dirty="0">
                <a:solidFill>
                  <a:schemeClr val="tx1"/>
                </a:solidFill>
              </a:rPr>
              <a:t>具</a:t>
            </a:r>
            <a:r>
              <a:rPr kumimoji="1" lang="ja-JP" altLang="en-US" sz="1200" b="1" dirty="0" smtClean="0">
                <a:solidFill>
                  <a:schemeClr val="tx1"/>
                </a:solidFill>
              </a:rPr>
              <a:t>のレンタルも助成の対象になりますか？</a:t>
            </a:r>
            <a:endParaRPr kumimoji="1" lang="en-US" altLang="ja-JP" sz="1200" b="1" dirty="0" smtClean="0">
              <a:solidFill>
                <a:schemeClr val="tx1"/>
              </a:solidFill>
            </a:endParaRPr>
          </a:p>
          <a:p>
            <a:r>
              <a:rPr kumimoji="1" lang="en-US" altLang="ja-JP" sz="1200" b="1" dirty="0" smtClean="0">
                <a:solidFill>
                  <a:srgbClr val="0000CC"/>
                </a:solidFill>
              </a:rPr>
              <a:t>A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：購入の場合のみ助成対象となるため、レンタルは対象外です。</a:t>
            </a:r>
            <a:endParaRPr kumimoji="1" lang="en-US" altLang="ja-JP" sz="1200" b="1" dirty="0">
              <a:solidFill>
                <a:srgbClr val="0000CC"/>
              </a:solidFill>
            </a:endParaRPr>
          </a:p>
          <a:p>
            <a:endParaRPr kumimoji="1" lang="en-US" altLang="ja-JP" sz="1200" b="1" dirty="0">
              <a:solidFill>
                <a:schemeClr val="tx1"/>
              </a:solidFill>
            </a:endParaRPr>
          </a:p>
          <a:p>
            <a:r>
              <a:rPr kumimoji="1" lang="en-US" altLang="ja-JP" sz="1200" b="1" dirty="0">
                <a:solidFill>
                  <a:schemeClr val="tx1"/>
                </a:solidFill>
              </a:rPr>
              <a:t>Q</a:t>
            </a:r>
            <a:r>
              <a:rPr kumimoji="1" lang="ja-JP" altLang="en-US" sz="1200" b="1" dirty="0">
                <a:solidFill>
                  <a:schemeClr val="tx1"/>
                </a:solidFill>
              </a:rPr>
              <a:t>：体調が悪く窓口に行けない場合、申請はどうすればよいですか？</a:t>
            </a:r>
            <a:endParaRPr kumimoji="1" lang="en-US" altLang="ja-JP" sz="1200" b="1" dirty="0">
              <a:solidFill>
                <a:schemeClr val="tx1"/>
              </a:solidFill>
            </a:endParaRPr>
          </a:p>
          <a:p>
            <a:r>
              <a:rPr kumimoji="1" lang="en-US" altLang="ja-JP" sz="1200" b="1" dirty="0">
                <a:solidFill>
                  <a:srgbClr val="0000CC"/>
                </a:solidFill>
              </a:rPr>
              <a:t>A</a:t>
            </a:r>
            <a:r>
              <a:rPr kumimoji="1" lang="ja-JP" altLang="en-US" sz="1200" b="1" dirty="0">
                <a:solidFill>
                  <a:srgbClr val="0000CC"/>
                </a:solidFill>
              </a:rPr>
              <a:t>：郵送や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家族等に</a:t>
            </a:r>
            <a:r>
              <a:rPr kumimoji="1" lang="ja-JP" altLang="en-US" sz="1200" b="1" dirty="0">
                <a:solidFill>
                  <a:srgbClr val="0000CC"/>
                </a:solidFill>
              </a:rPr>
              <a:t>よる申請も可能です。ただし、対象者が死亡した場合は助成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の</a:t>
            </a:r>
            <a:endParaRPr kumimoji="1" lang="en-US" altLang="ja-JP" sz="1200" b="1" dirty="0" smtClean="0">
              <a:solidFill>
                <a:srgbClr val="0000CC"/>
              </a:solidFill>
            </a:endParaRPr>
          </a:p>
          <a:p>
            <a:r>
              <a:rPr kumimoji="1" lang="ja-JP" altLang="en-US" sz="1200" b="1" dirty="0">
                <a:solidFill>
                  <a:srgbClr val="0000CC"/>
                </a:solidFill>
              </a:rPr>
              <a:t>　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   対象外</a:t>
            </a:r>
            <a:r>
              <a:rPr kumimoji="1" lang="ja-JP" altLang="en-US" sz="1200" b="1" dirty="0">
                <a:solidFill>
                  <a:srgbClr val="0000CC"/>
                </a:solidFill>
              </a:rPr>
              <a:t>となります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。ご本人様以外の方が申請される場合、申請書兼請求書の代</a:t>
            </a:r>
            <a:endParaRPr kumimoji="1" lang="en-US" altLang="ja-JP" sz="1200" b="1" dirty="0" smtClean="0">
              <a:solidFill>
                <a:srgbClr val="0000CC"/>
              </a:solidFill>
            </a:endParaRPr>
          </a:p>
          <a:p>
            <a:r>
              <a:rPr kumimoji="1" lang="ja-JP" altLang="en-US" sz="1200" b="1" dirty="0">
                <a:solidFill>
                  <a:srgbClr val="0000CC"/>
                </a:solidFill>
              </a:rPr>
              <a:t>　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   理申請欄の記入が必要になります。</a:t>
            </a:r>
            <a:endParaRPr kumimoji="1" lang="en-US" altLang="ja-JP" sz="1200" b="1" dirty="0">
              <a:solidFill>
                <a:srgbClr val="0000CC"/>
              </a:solidFill>
            </a:endParaRPr>
          </a:p>
          <a:p>
            <a:endParaRPr kumimoji="1" lang="en-US" altLang="ja-JP" sz="1200" b="1" dirty="0">
              <a:solidFill>
                <a:schemeClr val="tx1"/>
              </a:solidFill>
            </a:endParaRPr>
          </a:p>
          <a:p>
            <a:r>
              <a:rPr kumimoji="1" lang="en-US" altLang="ja-JP" sz="1200" b="1" dirty="0">
                <a:solidFill>
                  <a:schemeClr val="tx1"/>
                </a:solidFill>
              </a:rPr>
              <a:t>Q</a:t>
            </a:r>
            <a:r>
              <a:rPr kumimoji="1" lang="ja-JP" altLang="en-US" sz="1200" b="1" dirty="0">
                <a:solidFill>
                  <a:schemeClr val="tx1"/>
                </a:solidFill>
              </a:rPr>
              <a:t>：前年度に購入</a:t>
            </a:r>
            <a:r>
              <a:rPr kumimoji="1" lang="ja-JP" altLang="en-US" sz="1200" b="1" dirty="0" smtClean="0">
                <a:solidFill>
                  <a:schemeClr val="tx1"/>
                </a:solidFill>
              </a:rPr>
              <a:t>した補整</a:t>
            </a:r>
            <a:r>
              <a:rPr kumimoji="1" lang="ja-JP" altLang="en-US" sz="1200" b="1" dirty="0">
                <a:solidFill>
                  <a:schemeClr val="tx1"/>
                </a:solidFill>
              </a:rPr>
              <a:t>具</a:t>
            </a:r>
            <a:r>
              <a:rPr kumimoji="1" lang="ja-JP" altLang="en-US" sz="1200" b="1" dirty="0" smtClean="0">
                <a:solidFill>
                  <a:schemeClr val="tx1"/>
                </a:solidFill>
              </a:rPr>
              <a:t>も</a:t>
            </a:r>
            <a:r>
              <a:rPr kumimoji="1" lang="ja-JP" altLang="en-US" sz="1200" b="1" dirty="0">
                <a:solidFill>
                  <a:schemeClr val="tx1"/>
                </a:solidFill>
              </a:rPr>
              <a:t>助成対象となりますか？</a:t>
            </a:r>
            <a:endParaRPr kumimoji="1" lang="en-US" altLang="ja-JP" sz="1200" b="1" dirty="0">
              <a:solidFill>
                <a:schemeClr val="tx1"/>
              </a:solidFill>
            </a:endParaRPr>
          </a:p>
          <a:p>
            <a:r>
              <a:rPr kumimoji="1" lang="en-US" altLang="ja-JP" sz="1200" b="1" dirty="0">
                <a:solidFill>
                  <a:srgbClr val="0000CC"/>
                </a:solidFill>
              </a:rPr>
              <a:t>A</a:t>
            </a:r>
            <a:r>
              <a:rPr kumimoji="1" lang="ja-JP" altLang="en-US" sz="1200" b="1" dirty="0">
                <a:solidFill>
                  <a:srgbClr val="0000CC"/>
                </a:solidFill>
              </a:rPr>
              <a:t>：前年度に購入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した補整</a:t>
            </a:r>
            <a:r>
              <a:rPr kumimoji="1" lang="ja-JP" altLang="en-US" sz="1200" b="1" dirty="0">
                <a:solidFill>
                  <a:srgbClr val="0000CC"/>
                </a:solidFill>
              </a:rPr>
              <a:t>具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は</a:t>
            </a:r>
            <a:r>
              <a:rPr kumimoji="1" lang="ja-JP" altLang="en-US" sz="1200" b="1" dirty="0">
                <a:solidFill>
                  <a:srgbClr val="0000CC"/>
                </a:solidFill>
              </a:rPr>
              <a:t>対象になりません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。補整</a:t>
            </a:r>
            <a:r>
              <a:rPr kumimoji="1" lang="ja-JP" altLang="en-US" sz="1200" b="1" dirty="0">
                <a:solidFill>
                  <a:srgbClr val="0000CC"/>
                </a:solidFill>
              </a:rPr>
              <a:t>具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を</a:t>
            </a:r>
            <a:r>
              <a:rPr kumimoji="1" lang="ja-JP" altLang="en-US" sz="1200" b="1" dirty="0">
                <a:solidFill>
                  <a:srgbClr val="0000CC"/>
                </a:solidFill>
              </a:rPr>
              <a:t>購入した日の属する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年</a:t>
            </a:r>
            <a:endParaRPr kumimoji="1" lang="en-US" altLang="ja-JP" sz="1200" b="1" dirty="0" smtClean="0">
              <a:solidFill>
                <a:srgbClr val="0000CC"/>
              </a:solidFill>
            </a:endParaRPr>
          </a:p>
          <a:p>
            <a:r>
              <a:rPr kumimoji="1" lang="ja-JP" altLang="en-US" sz="1200" b="1" dirty="0">
                <a:solidFill>
                  <a:srgbClr val="0000CC"/>
                </a:solidFill>
              </a:rPr>
              <a:t>　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   度内</a:t>
            </a:r>
            <a:r>
              <a:rPr kumimoji="1" lang="ja-JP" altLang="en-US" sz="1200" b="1" dirty="0">
                <a:solidFill>
                  <a:srgbClr val="0000CC"/>
                </a:solidFill>
              </a:rPr>
              <a:t>に申請を行ってください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。</a:t>
            </a:r>
            <a:endParaRPr kumimoji="1" lang="en-US" altLang="ja-JP" sz="1200" b="1" dirty="0">
              <a:solidFill>
                <a:srgbClr val="0000CC"/>
              </a:solidFill>
            </a:endParaRPr>
          </a:p>
          <a:p>
            <a:endParaRPr kumimoji="1" lang="en-US" altLang="ja-JP" sz="1200" b="1" dirty="0">
              <a:solidFill>
                <a:schemeClr val="tx1"/>
              </a:solidFill>
            </a:endParaRPr>
          </a:p>
          <a:p>
            <a:r>
              <a:rPr kumimoji="1" lang="en-US" altLang="ja-JP" sz="1200" b="1" dirty="0">
                <a:solidFill>
                  <a:schemeClr val="tx1"/>
                </a:solidFill>
              </a:rPr>
              <a:t>Q</a:t>
            </a:r>
            <a:r>
              <a:rPr kumimoji="1" lang="ja-JP" altLang="en-US" sz="1200" b="1" dirty="0">
                <a:solidFill>
                  <a:schemeClr val="tx1"/>
                </a:solidFill>
              </a:rPr>
              <a:t>：領収書に内訳の記載がない場合、申請は可能ですか？</a:t>
            </a:r>
            <a:endParaRPr kumimoji="1" lang="en-US" altLang="ja-JP" sz="1200" b="1" dirty="0">
              <a:solidFill>
                <a:schemeClr val="tx1"/>
              </a:solidFill>
            </a:endParaRPr>
          </a:p>
          <a:p>
            <a:r>
              <a:rPr kumimoji="1" lang="en-US" altLang="ja-JP" sz="1200" b="1" dirty="0">
                <a:solidFill>
                  <a:srgbClr val="0000CC"/>
                </a:solidFill>
              </a:rPr>
              <a:t>A</a:t>
            </a:r>
            <a:r>
              <a:rPr kumimoji="1" lang="ja-JP" altLang="en-US" sz="1200" b="1" dirty="0">
                <a:solidFill>
                  <a:srgbClr val="0000CC"/>
                </a:solidFill>
              </a:rPr>
              <a:t>：内訳のない領収書は申請できません。領収書には、必ず宛名（申請者氏名）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、</a:t>
            </a:r>
            <a:endParaRPr kumimoji="1" lang="en-US" altLang="ja-JP" sz="1200" b="1" dirty="0" smtClean="0">
              <a:solidFill>
                <a:srgbClr val="0000CC"/>
              </a:solidFill>
            </a:endParaRPr>
          </a:p>
          <a:p>
            <a:r>
              <a:rPr kumimoji="1" lang="ja-JP" altLang="en-US" sz="1200" b="1" dirty="0">
                <a:solidFill>
                  <a:srgbClr val="0000CC"/>
                </a:solidFill>
              </a:rPr>
              <a:t>　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   購入</a:t>
            </a:r>
            <a:r>
              <a:rPr kumimoji="1" lang="ja-JP" altLang="en-US" sz="1200" b="1" dirty="0">
                <a:solidFill>
                  <a:srgbClr val="0000CC"/>
                </a:solidFill>
              </a:rPr>
              <a:t>日、購入金額、購入内訳、領収書発行者の名称が記載されている</a:t>
            </a:r>
            <a:r>
              <a:rPr kumimoji="1" lang="ja-JP" altLang="en-US" sz="1200" b="1" dirty="0" err="1">
                <a:solidFill>
                  <a:srgbClr val="0000CC"/>
                </a:solidFill>
              </a:rPr>
              <a:t>必要が</a:t>
            </a:r>
            <a:r>
              <a:rPr kumimoji="1" lang="ja-JP" altLang="en-US" sz="1200" b="1" dirty="0" err="1" smtClean="0">
                <a:solidFill>
                  <a:srgbClr val="0000CC"/>
                </a:solidFill>
              </a:rPr>
              <a:t>あ</a:t>
            </a:r>
            <a:endParaRPr kumimoji="1" lang="en-US" altLang="ja-JP" sz="1200" b="1" dirty="0" smtClean="0">
              <a:solidFill>
                <a:srgbClr val="0000CC"/>
              </a:solidFill>
            </a:endParaRPr>
          </a:p>
          <a:p>
            <a:r>
              <a:rPr kumimoji="1" lang="ja-JP" altLang="en-US" sz="1200" b="1" dirty="0">
                <a:solidFill>
                  <a:srgbClr val="0000CC"/>
                </a:solidFill>
              </a:rPr>
              <a:t>　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   り</a:t>
            </a:r>
            <a:r>
              <a:rPr kumimoji="1" lang="ja-JP" altLang="en-US" sz="1200" b="1" dirty="0">
                <a:solidFill>
                  <a:srgbClr val="0000CC"/>
                </a:solidFill>
              </a:rPr>
              <a:t>ます。金額の内訳の記載がない場合は、レシートや領収内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訳書等</a:t>
            </a:r>
            <a:r>
              <a:rPr kumimoji="1" lang="ja-JP" altLang="en-US" sz="1200" b="1" dirty="0">
                <a:solidFill>
                  <a:srgbClr val="0000CC"/>
                </a:solidFill>
              </a:rPr>
              <a:t>、購入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内容</a:t>
            </a:r>
            <a:endParaRPr kumimoji="1" lang="en-US" altLang="ja-JP" sz="1200" b="1" dirty="0" smtClean="0">
              <a:solidFill>
                <a:srgbClr val="0000CC"/>
              </a:solidFill>
            </a:endParaRPr>
          </a:p>
          <a:p>
            <a:r>
              <a:rPr kumimoji="1" lang="ja-JP" altLang="en-US" sz="1200" b="1" dirty="0">
                <a:solidFill>
                  <a:srgbClr val="0000CC"/>
                </a:solidFill>
              </a:rPr>
              <a:t>　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   が</a:t>
            </a:r>
            <a:r>
              <a:rPr kumimoji="1" lang="ja-JP" altLang="en-US" sz="1200" b="1" dirty="0">
                <a:solidFill>
                  <a:srgbClr val="0000CC"/>
                </a:solidFill>
              </a:rPr>
              <a:t>確認できる物を併せて提出してください。</a:t>
            </a:r>
            <a:endParaRPr kumimoji="1" lang="en-US" altLang="ja-JP" sz="1200" b="1" dirty="0">
              <a:solidFill>
                <a:srgbClr val="0000CC"/>
              </a:solidFill>
            </a:endParaRPr>
          </a:p>
          <a:p>
            <a:endParaRPr kumimoji="1" lang="en-US" altLang="ja-JP" sz="1200" b="1" dirty="0">
              <a:solidFill>
                <a:schemeClr val="tx1"/>
              </a:solidFill>
            </a:endParaRPr>
          </a:p>
          <a:p>
            <a:r>
              <a:rPr kumimoji="1" lang="en-US" altLang="ja-JP" sz="1200" b="1" dirty="0">
                <a:solidFill>
                  <a:schemeClr val="tx1"/>
                </a:solidFill>
              </a:rPr>
              <a:t>Q</a:t>
            </a:r>
            <a:r>
              <a:rPr kumimoji="1" lang="ja-JP" altLang="en-US" sz="1200" b="1" dirty="0">
                <a:solidFill>
                  <a:schemeClr val="tx1"/>
                </a:solidFill>
              </a:rPr>
              <a:t>：インターネット（クレジット決済）で購入したため</a:t>
            </a:r>
            <a:r>
              <a:rPr kumimoji="1" lang="ja-JP" altLang="en-US" sz="1200" b="1" dirty="0" smtClean="0">
                <a:solidFill>
                  <a:schemeClr val="tx1"/>
                </a:solidFill>
              </a:rPr>
              <a:t>、領収書がない場合どう</a:t>
            </a:r>
            <a:r>
              <a:rPr kumimoji="1" lang="ja-JP" altLang="en-US" sz="1200" b="1" dirty="0" err="1" smtClean="0">
                <a:solidFill>
                  <a:schemeClr val="tx1"/>
                </a:solidFill>
              </a:rPr>
              <a:t>す</a:t>
            </a:r>
            <a:endParaRPr kumimoji="1" lang="en-US" altLang="ja-JP" sz="1200" b="1" dirty="0" smtClean="0">
              <a:solidFill>
                <a:schemeClr val="tx1"/>
              </a:solidFill>
            </a:endParaRPr>
          </a:p>
          <a:p>
            <a:r>
              <a:rPr kumimoji="1" lang="ja-JP" altLang="en-US" sz="1200" b="1" dirty="0">
                <a:solidFill>
                  <a:schemeClr val="tx1"/>
                </a:solidFill>
              </a:rPr>
              <a:t>　</a:t>
            </a:r>
            <a:r>
              <a:rPr kumimoji="1" lang="ja-JP" altLang="en-US" sz="1200" b="1" dirty="0" smtClean="0">
                <a:solidFill>
                  <a:schemeClr val="tx1"/>
                </a:solidFill>
              </a:rPr>
              <a:t>   </a:t>
            </a:r>
            <a:r>
              <a:rPr kumimoji="1" lang="ja-JP" altLang="en-US" sz="1200" b="1" dirty="0" err="1" smtClean="0">
                <a:solidFill>
                  <a:schemeClr val="tx1"/>
                </a:solidFill>
              </a:rPr>
              <a:t>れば</a:t>
            </a:r>
            <a:r>
              <a:rPr kumimoji="1" lang="ja-JP" altLang="en-US" sz="1200" b="1" dirty="0" smtClean="0">
                <a:solidFill>
                  <a:schemeClr val="tx1"/>
                </a:solidFill>
              </a:rPr>
              <a:t>よいですか？</a:t>
            </a:r>
            <a:endParaRPr kumimoji="1" lang="en-US" altLang="ja-JP" sz="1200" b="1" dirty="0">
              <a:solidFill>
                <a:schemeClr val="tx1"/>
              </a:solidFill>
            </a:endParaRPr>
          </a:p>
          <a:p>
            <a:r>
              <a:rPr kumimoji="1" lang="en-US" altLang="ja-JP" sz="1200" b="1" dirty="0">
                <a:solidFill>
                  <a:srgbClr val="0000CC"/>
                </a:solidFill>
              </a:rPr>
              <a:t>A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：領収書の発行が難しい</a:t>
            </a:r>
            <a:r>
              <a:rPr kumimoji="1" lang="ja-JP" altLang="en-US" sz="1200" b="1" dirty="0">
                <a:solidFill>
                  <a:srgbClr val="0000CC"/>
                </a:solidFill>
              </a:rPr>
              <a:t>場合は、受注メールや納品書の写しなど、購入者、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購入</a:t>
            </a:r>
            <a:endParaRPr kumimoji="1" lang="en-US" altLang="ja-JP" sz="1200" b="1" dirty="0" smtClean="0">
              <a:solidFill>
                <a:srgbClr val="0000CC"/>
              </a:solidFill>
            </a:endParaRPr>
          </a:p>
          <a:p>
            <a:r>
              <a:rPr kumimoji="1" lang="ja-JP" altLang="en-US" sz="1200" b="1" dirty="0">
                <a:solidFill>
                  <a:srgbClr val="0000CC"/>
                </a:solidFill>
              </a:rPr>
              <a:t>　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  店</a:t>
            </a:r>
            <a:r>
              <a:rPr kumimoji="1" lang="ja-JP" altLang="en-US" sz="1200" b="1" dirty="0">
                <a:solidFill>
                  <a:srgbClr val="0000CC"/>
                </a:solidFill>
              </a:rPr>
              <a:t>、購入日、金額がわかる物を添付してください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。</a:t>
            </a:r>
            <a:endParaRPr kumimoji="1" lang="en-US" altLang="ja-JP" sz="1200" b="1" dirty="0" smtClean="0">
              <a:solidFill>
                <a:srgbClr val="0000CC"/>
              </a:solidFill>
            </a:endParaRPr>
          </a:p>
          <a:p>
            <a:endParaRPr kumimoji="1" lang="en-US" altLang="ja-JP" sz="1200" b="1" dirty="0">
              <a:solidFill>
                <a:schemeClr val="tx1"/>
              </a:solidFill>
            </a:endParaRPr>
          </a:p>
          <a:p>
            <a:r>
              <a:rPr kumimoji="1" lang="en-US" altLang="ja-JP" sz="1200" b="1" dirty="0" smtClean="0">
                <a:solidFill>
                  <a:schemeClr val="tx1"/>
                </a:solidFill>
              </a:rPr>
              <a:t>Q</a:t>
            </a:r>
            <a:r>
              <a:rPr kumimoji="1" lang="ja-JP" altLang="en-US" sz="1200" b="1" dirty="0" smtClean="0">
                <a:solidFill>
                  <a:schemeClr val="tx1"/>
                </a:solidFill>
              </a:rPr>
              <a:t>：申請後の流れは？</a:t>
            </a:r>
            <a:endParaRPr kumimoji="1" lang="en-US" altLang="ja-JP" sz="1200" b="1" dirty="0" smtClean="0">
              <a:solidFill>
                <a:schemeClr val="tx1"/>
              </a:solidFill>
            </a:endParaRPr>
          </a:p>
          <a:p>
            <a:r>
              <a:rPr kumimoji="1" lang="en-US" altLang="ja-JP" sz="1200" b="1" dirty="0" smtClean="0">
                <a:solidFill>
                  <a:srgbClr val="0000CC"/>
                </a:solidFill>
              </a:rPr>
              <a:t>A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：申請書類に基づき内容の審査を行い、交付決定又は交付却下通知書を送付し</a:t>
            </a:r>
            <a:r>
              <a:rPr kumimoji="1" lang="ja-JP" altLang="en-US" sz="1200" b="1" dirty="0" err="1" smtClean="0">
                <a:solidFill>
                  <a:srgbClr val="0000CC"/>
                </a:solidFill>
              </a:rPr>
              <a:t>ま</a:t>
            </a:r>
            <a:endParaRPr kumimoji="1" lang="en-US" altLang="ja-JP" sz="1200" b="1" dirty="0" smtClean="0">
              <a:solidFill>
                <a:srgbClr val="0000CC"/>
              </a:solidFill>
            </a:endParaRPr>
          </a:p>
          <a:p>
            <a:r>
              <a:rPr kumimoji="1" lang="ja-JP" altLang="en-US" sz="1200" b="1" dirty="0">
                <a:solidFill>
                  <a:srgbClr val="0000CC"/>
                </a:solidFill>
              </a:rPr>
              <a:t>　</a:t>
            </a:r>
            <a:r>
              <a:rPr kumimoji="1" lang="ja-JP" altLang="en-US" sz="1200" b="1" dirty="0" smtClean="0">
                <a:solidFill>
                  <a:srgbClr val="0000CC"/>
                </a:solidFill>
              </a:rPr>
              <a:t>   す。交付決定した場合、指定した口座に助成金が振り込まれます。</a:t>
            </a:r>
            <a:endParaRPr kumimoji="1" lang="en-US" altLang="ja-JP" sz="1200" b="1" dirty="0" smtClean="0">
              <a:solidFill>
                <a:srgbClr val="0000CC"/>
              </a:solidFill>
            </a:endParaRPr>
          </a:p>
        </p:txBody>
      </p:sp>
      <p:pic>
        <p:nvPicPr>
          <p:cNvPr id="1133" name="図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60236" y="8527352"/>
            <a:ext cx="1430292" cy="1632956"/>
          </a:xfrm>
          <a:prstGeom prst="rect">
            <a:avLst/>
          </a:prstGeom>
        </p:spPr>
      </p:pic>
      <p:sp>
        <p:nvSpPr>
          <p:cNvPr id="1134" name="円形吹き出し 4"/>
          <p:cNvSpPr/>
          <p:nvPr/>
        </p:nvSpPr>
        <p:spPr>
          <a:xfrm>
            <a:off x="877824" y="8655844"/>
            <a:ext cx="4169664" cy="790756"/>
          </a:xfrm>
          <a:prstGeom prst="wedgeEllipseCallout">
            <a:avLst>
              <a:gd name="adj1" fmla="val 44981"/>
              <a:gd name="adj2" fmla="val 40528"/>
            </a:avLst>
          </a:prstGeom>
          <a:noFill/>
          <a:ln w="222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chemeClr val="tx1"/>
                </a:solidFill>
              </a:rPr>
              <a:t>お気軽にお問合せください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65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:vt="http://schemas.openxmlformats.org/officeDocument/2006/docPropsVTypes" xmlns="http://schemas.openxmlformats.org/officeDocument/2006/extended-properties">
  <Template>Office Theme</Template>
  <TotalTime>1334</TotalTime>
  <Words>980</Words>
  <Application>JUST Focus</Application>
  <Paragraphs>85</Paragraph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5.0.4</AppVersion>
  <PresentationFormat>ユーザー設定</PresentationFormat>
  <Slides>2</Slides>
  <Notes>1</Notes>
  <HiddenSlides>0</HiddenSlides>
  <MMClips>0</MMClips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プレゼンテーション</dc:title>
  <dc:creator>樋口 智佳</dc:creator>
  <cp:lastModifiedBy>及川 彩</cp:lastModifiedBy>
  <cp:lastPrinted>2024-05-21T01:03:40Z</cp:lastPrinted>
  <dcterms:created xsi:type="dcterms:W3CDTF">2022-01-25T01:46:58Z</dcterms:created>
  <dcterms:modified xsi:type="dcterms:W3CDTF">2026-08-14T05:57:01Z</dcterms:modified>
  <cp:revision>66</cp:revision>
</cp:coreProperties>
</file>

<file path=docProps/custom.xml><?xml version="1.0" encoding="utf-8"?>
<Properties xmlns:vt="http://schemas.openxmlformats.org/officeDocument/2006/docPropsVTypes" xmlns="http://schemas.openxmlformats.org/officeDocument/2006/custom-properties"/>
</file>